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89" r:id="rId2"/>
    <p:sldId id="256" r:id="rId3"/>
    <p:sldId id="257" r:id="rId4"/>
    <p:sldId id="320" r:id="rId5"/>
    <p:sldId id="334" r:id="rId6"/>
    <p:sldId id="331" r:id="rId7"/>
    <p:sldId id="322" r:id="rId8"/>
    <p:sldId id="325" r:id="rId9"/>
    <p:sldId id="294" r:id="rId10"/>
    <p:sldId id="267" r:id="rId11"/>
    <p:sldId id="295" r:id="rId12"/>
    <p:sldId id="326" r:id="rId13"/>
    <p:sldId id="296" r:id="rId14"/>
    <p:sldId id="327" r:id="rId15"/>
    <p:sldId id="300" r:id="rId16"/>
    <p:sldId id="328" r:id="rId17"/>
    <p:sldId id="301" r:id="rId18"/>
    <p:sldId id="302" r:id="rId19"/>
    <p:sldId id="275" r:id="rId20"/>
    <p:sldId id="274" r:id="rId21"/>
    <p:sldId id="304" r:id="rId22"/>
    <p:sldId id="305" r:id="rId23"/>
    <p:sldId id="306" r:id="rId24"/>
    <p:sldId id="307" r:id="rId25"/>
    <p:sldId id="309" r:id="rId26"/>
    <p:sldId id="324" r:id="rId27"/>
    <p:sldId id="311" r:id="rId28"/>
    <p:sldId id="273" r:id="rId29"/>
    <p:sldId id="312" r:id="rId30"/>
    <p:sldId id="313" r:id="rId31"/>
    <p:sldId id="314" r:id="rId32"/>
    <p:sldId id="315" r:id="rId33"/>
    <p:sldId id="310" r:id="rId34"/>
    <p:sldId id="319" r:id="rId35"/>
    <p:sldId id="316" r:id="rId36"/>
    <p:sldId id="299"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FBD86E9-DEBB-484B-8C1E-0203B1A7D2D6}" v="1" dt="2022-12-28T17:03:22.0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autoAdjust="0"/>
    <p:restoredTop sz="51837" autoAdjust="0"/>
  </p:normalViewPr>
  <p:slideViewPr>
    <p:cSldViewPr snapToGrid="0">
      <p:cViewPr varScale="1">
        <p:scale>
          <a:sx n="58" d="100"/>
          <a:sy n="58" d="100"/>
        </p:scale>
        <p:origin x="2096"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z Forbes" userId="3893e988-c03b-4ffc-ab90-d5abade962c7" providerId="ADAL" clId="{7FBD86E9-DEBB-484B-8C1E-0203B1A7D2D6}"/>
    <pc:docChg chg="addSld modSld sldOrd">
      <pc:chgData name="Liz Forbes" userId="3893e988-c03b-4ffc-ab90-d5abade962c7" providerId="ADAL" clId="{7FBD86E9-DEBB-484B-8C1E-0203B1A7D2D6}" dt="2022-12-28T17:03:34.125" v="2" actId="20578"/>
      <pc:docMkLst>
        <pc:docMk/>
      </pc:docMkLst>
      <pc:sldChg chg="add ord">
        <pc:chgData name="Liz Forbes" userId="3893e988-c03b-4ffc-ab90-d5abade962c7" providerId="ADAL" clId="{7FBD86E9-DEBB-484B-8C1E-0203B1A7D2D6}" dt="2022-12-28T17:03:34.125" v="2" actId="20578"/>
        <pc:sldMkLst>
          <pc:docMk/>
          <pc:sldMk cId="4286492229" sldId="33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E15AA4-EFB2-4346-ADEF-15F1EB865CB6}" type="datetimeFigureOut">
              <a:rPr lang="en-US" smtClean="0"/>
              <a:t>12/28/22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D94290-6AD8-4B1E-BEE5-888687EE089B}" type="slidenum">
              <a:rPr lang="en-US" smtClean="0"/>
              <a:t>‹#›</a:t>
            </a:fld>
            <a:endParaRPr lang="en-US"/>
          </a:p>
        </p:txBody>
      </p:sp>
    </p:spTree>
    <p:extLst>
      <p:ext uri="{BB962C8B-B14F-4D97-AF65-F5344CB8AC3E}">
        <p14:creationId xmlns:p14="http://schemas.microsoft.com/office/powerpoint/2010/main" val="26189243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Notes – </a:t>
            </a:r>
            <a:r>
              <a:rPr lang="en-US" dirty="0"/>
              <a:t>Before the meeting starts, test WIFI (if relying on YouTube for playing videos) and test audio. </a:t>
            </a:r>
          </a:p>
          <a:p>
            <a:endParaRPr lang="en-US" dirty="0"/>
          </a:p>
          <a:p>
            <a:r>
              <a:rPr lang="en-US" dirty="0"/>
              <a:t>Consider passing around or showing maps of the place you’re in as it relates to water resources (watershed maps, drainage maps, etc.) </a:t>
            </a:r>
          </a:p>
          <a:p>
            <a:r>
              <a:rPr lang="en-US" dirty="0"/>
              <a:t>Maps can be very engaging and connect people to the nearby water resources. People are often curious about where water flows to from where they live. This is a good ice breaker before the meeting starts. </a:t>
            </a:r>
          </a:p>
          <a:p>
            <a:endParaRPr lang="en-US" dirty="0"/>
          </a:p>
          <a:p>
            <a:r>
              <a:rPr lang="en-US" dirty="0"/>
              <a:t>Do introductions of facilitators and participants. Take some time to ask people what they love about where they live. </a:t>
            </a:r>
          </a:p>
          <a:p>
            <a:endParaRPr lang="en-US" dirty="0"/>
          </a:p>
          <a:p>
            <a:r>
              <a:rPr lang="en-US" dirty="0"/>
              <a:t>Describe the purpose of the program – to support facilities in smart winter maintenance by offering custom solutions to help people use less salt while maintaining safety where they live, work, worship, play, etc. Public winter maintenance providers, like cities, counties, and MnDOT have been working on reducing salt use for many years. A leading contributor of salt pollution in many watersheds comes from private properties. The purpose of this program is to help people learn about salt pollution and support people in using the right amount, at the right time, in the right place, to achieve their goals while using the least amount of chemicals necessary to get the job done.</a:t>
            </a:r>
          </a:p>
        </p:txBody>
      </p:sp>
      <p:sp>
        <p:nvSpPr>
          <p:cNvPr id="4" name="Slide Number Placeholder 3"/>
          <p:cNvSpPr>
            <a:spLocks noGrp="1"/>
          </p:cNvSpPr>
          <p:nvPr>
            <p:ph type="sldNum" sz="quarter" idx="5"/>
          </p:nvPr>
        </p:nvSpPr>
        <p:spPr/>
        <p:txBody>
          <a:bodyPr/>
          <a:lstStyle/>
          <a:p>
            <a:fld id="{FCD94290-6AD8-4B1E-BEE5-888687EE089B}" type="slidenum">
              <a:rPr lang="en-US" smtClean="0"/>
              <a:t>1</a:t>
            </a:fld>
            <a:endParaRPr lang="en-US"/>
          </a:p>
        </p:txBody>
      </p:sp>
    </p:spTree>
    <p:extLst>
      <p:ext uri="{BB962C8B-B14F-4D97-AF65-F5344CB8AC3E}">
        <p14:creationId xmlns:p14="http://schemas.microsoft.com/office/powerpoint/2010/main" val="38812984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 –</a:t>
            </a:r>
            <a:r>
              <a:rPr lang="en-US" b="0" dirty="0"/>
              <a:t> There is good news. </a:t>
            </a:r>
            <a:r>
              <a:rPr lang="en-US" sz="1200" b="0" dirty="0">
                <a:solidFill>
                  <a:srgbClr val="002060"/>
                </a:solidFill>
                <a:effectLst/>
                <a:latin typeface="Josephin Sans"/>
                <a:ea typeface="Calibri" panose="020F0502020204030204" pitchFamily="34" charset="0"/>
                <a:cs typeface="Times New Roman" panose="02020603050405020304" pitchFamily="18" charset="0"/>
              </a:rPr>
              <a:t>Salt reduction best practices are well-established in Minnesota and do not compromise safety. </a:t>
            </a:r>
            <a:r>
              <a:rPr lang="en-US" b="0" dirty="0"/>
              <a:t>We’re here to help you identify solutions to fit your space. Others have adopted low salt no salt winter maintenance strategies with success. </a:t>
            </a:r>
          </a:p>
        </p:txBody>
      </p:sp>
      <p:sp>
        <p:nvSpPr>
          <p:cNvPr id="4" name="Slide Number Placeholder 3"/>
          <p:cNvSpPr>
            <a:spLocks noGrp="1"/>
          </p:cNvSpPr>
          <p:nvPr>
            <p:ph type="sldNum" sz="quarter" idx="5"/>
          </p:nvPr>
        </p:nvSpPr>
        <p:spPr/>
        <p:txBody>
          <a:bodyPr/>
          <a:lstStyle/>
          <a:p>
            <a:fld id="{FCD94290-6AD8-4B1E-BEE5-888687EE089B}" type="slidenum">
              <a:rPr lang="en-US" smtClean="0"/>
              <a:t>10</a:t>
            </a:fld>
            <a:endParaRPr lang="en-US"/>
          </a:p>
        </p:txBody>
      </p:sp>
    </p:spTree>
    <p:extLst>
      <p:ext uri="{BB962C8B-B14F-4D97-AF65-F5344CB8AC3E}">
        <p14:creationId xmlns:p14="http://schemas.microsoft.com/office/powerpoint/2010/main" val="36017697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 – </a:t>
            </a:r>
            <a:r>
              <a:rPr lang="en-US" b="0" dirty="0"/>
              <a:t>So, how can you reduce chloride at your facility? These </a:t>
            </a:r>
            <a:r>
              <a:rPr lang="en-US" dirty="0"/>
              <a:t>strategies can help ensure the right product is used at the right time and in the right amount to get the job done while maintaining safety and service for travelers.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Quality of mechanical removal, pavement temperature, individual deicer capacity and melt speed, along with weather conditions and expected future conditions are all factors that determine deicer use.</a:t>
            </a:r>
          </a:p>
          <a:p>
            <a:endParaRPr lang="en-US" dirty="0"/>
          </a:p>
        </p:txBody>
      </p:sp>
      <p:sp>
        <p:nvSpPr>
          <p:cNvPr id="4" name="Slide Number Placeholder 3"/>
          <p:cNvSpPr>
            <a:spLocks noGrp="1"/>
          </p:cNvSpPr>
          <p:nvPr>
            <p:ph type="sldNum" sz="quarter" idx="5"/>
          </p:nvPr>
        </p:nvSpPr>
        <p:spPr/>
        <p:txBody>
          <a:bodyPr/>
          <a:lstStyle/>
          <a:p>
            <a:fld id="{FCD94290-6AD8-4B1E-BEE5-888687EE089B}" type="slidenum">
              <a:rPr lang="en-US" smtClean="0"/>
              <a:t>13</a:t>
            </a:fld>
            <a:endParaRPr lang="en-US"/>
          </a:p>
        </p:txBody>
      </p:sp>
    </p:spTree>
    <p:extLst>
      <p:ext uri="{BB962C8B-B14F-4D97-AF65-F5344CB8AC3E}">
        <p14:creationId xmlns:p14="http://schemas.microsoft.com/office/powerpoint/2010/main" val="35633706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 – </a:t>
            </a:r>
            <a:r>
              <a:rPr lang="en-US" dirty="0"/>
              <a:t>The more snow and ice you remove manually, the less salt you will have to use and the more effective it can be. </a:t>
            </a:r>
          </a:p>
          <a:p>
            <a:endParaRPr lang="en-US" dirty="0"/>
          </a:p>
          <a:p>
            <a:r>
              <a:rPr lang="en-US" dirty="0"/>
              <a:t>Whether you use a shovel, snow blower, snow plow, or ice scraper, get out there as early as you can and keep up with the storm. You may even decide that salt isn’t needed. </a:t>
            </a:r>
          </a:p>
          <a:p>
            <a:endParaRPr lang="en-US" dirty="0"/>
          </a:p>
          <a:p>
            <a:r>
              <a:rPr lang="en-US" dirty="0"/>
              <a:t>Rock salt may be used to loosen snow and ice so that it may be physically removed by shoveling or plowing.</a:t>
            </a:r>
          </a:p>
          <a:p>
            <a:r>
              <a:rPr lang="en-US" dirty="0"/>
              <a:t>Rock salt should not be used as a pre‐ treatment in anticipation of snow. If it is, it often gets plowed or shoveled off into green spaces or piled up at the edge of a parking lot where it doesn’t do any good, and in fact, only stays until meltwater carries it into local lakes, streams, and/or groundwater. </a:t>
            </a:r>
          </a:p>
          <a:p>
            <a:endParaRPr lang="en-US" dirty="0"/>
          </a:p>
          <a:p>
            <a:r>
              <a:rPr lang="en-US" dirty="0"/>
              <a:t>The best course is to promptly shovel and plow to reduce snow and ice build‐up.</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D94290-6AD8-4B1E-BEE5-888687EE08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51929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 – </a:t>
            </a:r>
            <a:r>
              <a:rPr lang="en-US" dirty="0"/>
              <a:t>The melting effect of salt also slows as the temperature drops. </a:t>
            </a:r>
          </a:p>
          <a:p>
            <a:endParaRPr lang="en-US" dirty="0"/>
          </a:p>
          <a:p>
            <a:r>
              <a:rPr lang="en-US" dirty="0"/>
              <a:t>Adding more salt doesn’t help it to melt any faster. Be patient. </a:t>
            </a:r>
          </a:p>
          <a:p>
            <a:endParaRPr lang="en-US" dirty="0"/>
          </a:p>
          <a:p>
            <a:r>
              <a:rPr lang="en-US" dirty="0"/>
              <a:t>Read the product label to determine if applying the chemical will work given the temperature. </a:t>
            </a:r>
          </a:p>
          <a:p>
            <a:endParaRPr lang="en-US" dirty="0"/>
          </a:p>
          <a:p>
            <a:r>
              <a:rPr lang="en-US" dirty="0"/>
              <a:t>Sand may be used for traction, though it doesn’t melt ice. </a:t>
            </a:r>
          </a:p>
          <a:p>
            <a:endParaRPr lang="en-US" dirty="0"/>
          </a:p>
          <a:p>
            <a:r>
              <a:rPr lang="en-US" dirty="0"/>
              <a:t>Ask people what other materials they’ve used for traction. What have they tried? Has it worked for them? </a:t>
            </a:r>
          </a:p>
          <a:p>
            <a:endParaRPr lang="en-US" dirty="0"/>
          </a:p>
          <a:p>
            <a:r>
              <a:rPr lang="en-US" dirty="0"/>
              <a:t>Sand and kitty litter are common responses. </a:t>
            </a:r>
          </a:p>
          <a:p>
            <a:endParaRPr lang="en-US" dirty="0"/>
          </a:p>
          <a:p>
            <a:r>
              <a:rPr lang="en-US" dirty="0"/>
              <a:t>Consider offering to help read product labels after the meeting or during an optional walk around the building and grounds.</a:t>
            </a:r>
          </a:p>
        </p:txBody>
      </p:sp>
      <p:sp>
        <p:nvSpPr>
          <p:cNvPr id="4" name="Slide Number Placeholder 3"/>
          <p:cNvSpPr>
            <a:spLocks noGrp="1"/>
          </p:cNvSpPr>
          <p:nvPr>
            <p:ph type="sldNum" sz="quarter" idx="5"/>
          </p:nvPr>
        </p:nvSpPr>
        <p:spPr/>
        <p:txBody>
          <a:bodyPr/>
          <a:lstStyle/>
          <a:p>
            <a:fld id="{FCD94290-6AD8-4B1E-BEE5-888687EE089B}" type="slidenum">
              <a:rPr lang="en-US" smtClean="0"/>
              <a:t>15</a:t>
            </a:fld>
            <a:endParaRPr lang="en-US"/>
          </a:p>
        </p:txBody>
      </p:sp>
    </p:spTree>
    <p:extLst>
      <p:ext uri="{BB962C8B-B14F-4D97-AF65-F5344CB8AC3E}">
        <p14:creationId xmlns:p14="http://schemas.microsoft.com/office/powerpoint/2010/main" val="8715589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dirty="0">
                <a:solidFill>
                  <a:srgbClr val="222222"/>
                </a:solidFill>
                <a:effectLst/>
                <a:latin typeface="Verdana" panose="020B0604030504040204" pitchFamily="34" charset="0"/>
                <a:ea typeface="Times New Roman" panose="02020603050405020304" pitchFamily="18" charset="0"/>
                <a:cs typeface="Arial" panose="020B0604020202020204" pitchFamily="34" charset="0"/>
              </a:rPr>
              <a:t>PRESENTER NOTES - Set the context for selecting deicers:</a:t>
            </a:r>
            <a:endParaRPr lang="en-US" sz="1800" dirty="0">
              <a:effectLst/>
              <a:latin typeface="Verdana" panose="020B060403050404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solidFill>
                  <a:srgbClr val="222222"/>
                </a:solidFill>
                <a:effectLst/>
                <a:latin typeface="Verdana" panose="020B0604030504040204" pitchFamily="34" charset="0"/>
                <a:ea typeface="Times New Roman" panose="02020603050405020304" pitchFamily="18" charset="0"/>
                <a:cs typeface="Arial" panose="020B0604020202020204" pitchFamily="34" charset="0"/>
              </a:rPr>
              <a:t> </a:t>
            </a:r>
            <a:endParaRPr lang="en-US" sz="1800" dirty="0">
              <a:effectLst/>
              <a:latin typeface="Verdana" panose="020B060403050404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dirty="0">
                <a:solidFill>
                  <a:srgbClr val="222222"/>
                </a:solidFill>
                <a:effectLst/>
                <a:latin typeface="Verdana" panose="020B0604030504040204" pitchFamily="34" charset="0"/>
                <a:ea typeface="Times New Roman" panose="02020603050405020304" pitchFamily="18" charset="0"/>
                <a:cs typeface="Arial" panose="020B0604020202020204" pitchFamily="34" charset="0"/>
              </a:rPr>
              <a:t>There is no truth in advertising for this product category of deicers </a:t>
            </a:r>
            <a:r>
              <a:rPr lang="en-US" sz="1800" dirty="0">
                <a:solidFill>
                  <a:srgbClr val="222222"/>
                </a:solidFill>
                <a:effectLst/>
                <a:latin typeface="Verdana" panose="020B0604030504040204" pitchFamily="34" charset="0"/>
                <a:ea typeface="Times New Roman" panose="02020603050405020304" pitchFamily="18" charset="0"/>
                <a:cs typeface="Arial" panose="020B0604020202020204" pitchFamily="34" charset="0"/>
              </a:rPr>
              <a:t>like there is for many other consumer products. Don’t assume what you see on a package is true. No regulation means packages can say and contain anything. Often there is no list of ingredients and misleading product names. No regulation mean no scientific standards that support the claims. </a:t>
            </a:r>
            <a:endParaRPr lang="en-US" sz="1800" dirty="0">
              <a:effectLst/>
              <a:latin typeface="Verdana" panose="020B060403050404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solidFill>
                  <a:srgbClr val="222222"/>
                </a:solidFill>
                <a:effectLst/>
                <a:latin typeface="Verdana" panose="020B0604030504040204" pitchFamily="34" charset="0"/>
                <a:ea typeface="Times New Roman" panose="02020603050405020304" pitchFamily="18" charset="0"/>
                <a:cs typeface="Arial" panose="020B0604020202020204" pitchFamily="34" charset="0"/>
              </a:rPr>
              <a:t> </a:t>
            </a:r>
            <a:endParaRPr lang="en-US" sz="1800" dirty="0">
              <a:effectLst/>
              <a:latin typeface="Verdana" panose="020B060403050404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solidFill>
                  <a:srgbClr val="222222"/>
                </a:solidFill>
                <a:effectLst/>
                <a:latin typeface="Verdana" panose="020B0604030504040204" pitchFamily="34" charset="0"/>
                <a:ea typeface="Times New Roman" panose="02020603050405020304" pitchFamily="18" charset="0"/>
                <a:cs typeface="Arial" panose="020B0604020202020204" pitchFamily="34" charset="0"/>
              </a:rPr>
              <a:t>There are many, many products and making an informed decision in this category is very difficult for a casual user. Effectiveness and speed of deicers is based on chemistry of deicing ingredients in a package in combination with pavement temps, weather, and form - liquid or granular. </a:t>
            </a:r>
            <a:endParaRPr lang="en-US" sz="1800" dirty="0">
              <a:effectLst/>
              <a:latin typeface="Verdana" panose="020B060403050404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solidFill>
                  <a:srgbClr val="222222"/>
                </a:solidFill>
                <a:effectLst/>
                <a:latin typeface="Verdana" panose="020B0604030504040204" pitchFamily="34" charset="0"/>
                <a:ea typeface="Times New Roman" panose="02020603050405020304" pitchFamily="18" charset="0"/>
                <a:cs typeface="Arial" panose="020B0604020202020204" pitchFamily="34" charset="0"/>
              </a:rPr>
              <a:t> </a:t>
            </a:r>
            <a:endParaRPr lang="en-US" sz="1800" dirty="0">
              <a:effectLst/>
              <a:latin typeface="Verdana" panose="020B060403050404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solidFill>
                  <a:srgbClr val="222222"/>
                </a:solidFill>
                <a:effectLst/>
                <a:latin typeface="Verdana" panose="020B0604030504040204" pitchFamily="34" charset="0"/>
                <a:ea typeface="Times New Roman" panose="02020603050405020304" pitchFamily="18" charset="0"/>
                <a:cs typeface="Arial" panose="020B0604020202020204" pitchFamily="34" charset="0"/>
              </a:rPr>
              <a:t>Trained professionals who work on and know your property well and with whom you have had meaningful conversations about your values and wishes for care of your property and our world.</a:t>
            </a:r>
            <a:endParaRPr lang="en-US" sz="1800" dirty="0">
              <a:effectLst/>
              <a:latin typeface="Verdana" panose="020B060403050404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solidFill>
                  <a:srgbClr val="222222"/>
                </a:solidFill>
                <a:effectLst/>
                <a:latin typeface="Verdana" panose="020B0604030504040204" pitchFamily="34" charset="0"/>
                <a:ea typeface="Times New Roman" panose="02020603050405020304" pitchFamily="18" charset="0"/>
                <a:cs typeface="Arial" panose="020B0604020202020204" pitchFamily="34" charset="0"/>
              </a:rPr>
              <a:t> </a:t>
            </a:r>
            <a:endParaRPr lang="en-US" sz="1800" dirty="0">
              <a:effectLst/>
              <a:latin typeface="Verdana" panose="020B060403050404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dirty="0">
                <a:solidFill>
                  <a:srgbClr val="222222"/>
                </a:solidFill>
                <a:effectLst/>
                <a:latin typeface="Verdana" panose="020B0604030504040204" pitchFamily="34" charset="0"/>
                <a:ea typeface="Times New Roman" panose="02020603050405020304" pitchFamily="18" charset="0"/>
                <a:cs typeface="Arial" panose="020B0604020202020204" pitchFamily="34" charset="0"/>
              </a:rPr>
              <a:t>However, we understand there are times that casual users need deicing products. We can’t tell you for sure about products since there is no truth in labeling, however there are a few good practices we recommend:</a:t>
            </a:r>
            <a:endParaRPr lang="en-US" sz="1800" dirty="0">
              <a:effectLst/>
              <a:latin typeface="Verdana" panose="020B060403050404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solidFill>
                  <a:srgbClr val="222222"/>
                </a:solidFill>
                <a:effectLst/>
                <a:latin typeface="Verdana" panose="020B0604030504040204" pitchFamily="34" charset="0"/>
                <a:ea typeface="Times New Roman" panose="02020603050405020304" pitchFamily="18" charset="0"/>
                <a:cs typeface="Arial" panose="020B0604020202020204" pitchFamily="34" charset="0"/>
              </a:rPr>
              <a:t> </a:t>
            </a:r>
            <a:endParaRPr lang="en-US" sz="1800" dirty="0">
              <a:effectLst/>
              <a:latin typeface="Verdana" panose="020B060403050404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solidFill>
                  <a:srgbClr val="222222"/>
                </a:solidFill>
                <a:effectLst/>
                <a:latin typeface="Verdana" panose="020B0604030504040204" pitchFamily="34" charset="0"/>
                <a:ea typeface="Times New Roman" panose="02020603050405020304" pitchFamily="18" charset="0"/>
                <a:cs typeface="Arial" panose="020B0604020202020204" pitchFamily="34" charset="0"/>
              </a:rPr>
              <a:t>1. Shovel first, and then evaluate if you need to do more. Don’t assume salt or sand is needed.</a:t>
            </a:r>
            <a:endParaRPr lang="en-US" sz="1800" dirty="0">
              <a:effectLst/>
              <a:latin typeface="Verdana" panose="020B060403050404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solidFill>
                  <a:srgbClr val="222222"/>
                </a:solidFill>
                <a:effectLst/>
                <a:latin typeface="Verdana" panose="020B0604030504040204" pitchFamily="34" charset="0"/>
                <a:ea typeface="Times New Roman" panose="02020603050405020304" pitchFamily="18" charset="0"/>
                <a:cs typeface="Arial" panose="020B0604020202020204" pitchFamily="34" charset="0"/>
              </a:rPr>
              <a:t>2. On a warm day, if you need melting use an inexpensive deicer. A very effective and economical is sodium chloride. No other ingredients needed!</a:t>
            </a:r>
            <a:endParaRPr lang="en-US" sz="1800" dirty="0">
              <a:effectLst/>
              <a:latin typeface="Verdana" panose="020B060403050404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solidFill>
                  <a:srgbClr val="222222"/>
                </a:solidFill>
                <a:effectLst/>
                <a:latin typeface="Verdana" panose="020B0604030504040204" pitchFamily="34" charset="0"/>
                <a:ea typeface="Times New Roman" panose="02020603050405020304" pitchFamily="18" charset="0"/>
                <a:cs typeface="Arial" panose="020B0604020202020204" pitchFamily="34" charset="0"/>
              </a:rPr>
              <a:t>3. On a cold day, use a more expensive product. Generally, more expensive products are blends of several deicers. There is no guarantee it will work, but your chances are increased on a cold day.</a:t>
            </a:r>
            <a:endParaRPr lang="en-US" sz="1800" dirty="0">
              <a:effectLst/>
              <a:latin typeface="Verdana" panose="020B060403050404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solidFill>
                  <a:srgbClr val="222222"/>
                </a:solidFill>
                <a:effectLst/>
                <a:latin typeface="Verdana" panose="020B0604030504040204" pitchFamily="34" charset="0"/>
                <a:ea typeface="Times New Roman" panose="02020603050405020304" pitchFamily="18" charset="0"/>
                <a:cs typeface="Arial" panose="020B0604020202020204" pitchFamily="34" charset="0"/>
              </a:rPr>
              <a:t>4. On a super cold day, use an abrasive (sand or grit). No deicers.</a:t>
            </a:r>
            <a:endParaRPr lang="en-US" sz="1800" dirty="0">
              <a:effectLst/>
              <a:latin typeface="Verdana" panose="020B060403050404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solidFill>
                  <a:srgbClr val="222222"/>
                </a:solidFill>
                <a:effectLst/>
                <a:latin typeface="Verdana" panose="020B0604030504040204" pitchFamily="34" charset="0"/>
                <a:ea typeface="Times New Roman" panose="02020603050405020304" pitchFamily="18" charset="0"/>
                <a:cs typeface="Arial" panose="020B0604020202020204" pitchFamily="34" charset="0"/>
              </a:rPr>
              <a:t>5. For any deicer to melt ice, place it on top of ice, - not on snow (forms slush) or bare pavement (does nothing except waste you money).</a:t>
            </a:r>
            <a:endParaRPr lang="en-US" sz="1800" dirty="0">
              <a:effectLst/>
              <a:latin typeface="Verdana" panose="020B060403050404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solidFill>
                  <a:srgbClr val="222222"/>
                </a:solidFill>
                <a:effectLst/>
                <a:latin typeface="Verdana" panose="020B0604030504040204" pitchFamily="34" charset="0"/>
                <a:ea typeface="Times New Roman" panose="02020603050405020304" pitchFamily="18" charset="0"/>
                <a:cs typeface="Arial" panose="020B0604020202020204" pitchFamily="34" charset="0"/>
              </a:rPr>
              <a:t>6. It’s hard to be perfect with amount applied. Use the patterns we’ve already discussed. Sweep up leftover deicer after a day and reuse.</a:t>
            </a:r>
            <a:endParaRPr lang="en-US" sz="1800" dirty="0">
              <a:effectLst/>
              <a:latin typeface="Verdana" panose="020B060403050404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solidFill>
                  <a:srgbClr val="222222"/>
                </a:solidFill>
                <a:effectLst/>
                <a:latin typeface="Verdana" panose="020B0604030504040204" pitchFamily="34" charset="0"/>
                <a:ea typeface="Times New Roman" panose="02020603050405020304" pitchFamily="18" charset="0"/>
                <a:cs typeface="Arial" panose="020B0604020202020204" pitchFamily="34" charset="0"/>
              </a:rPr>
              <a:t> </a:t>
            </a:r>
            <a:endParaRPr lang="en-US" sz="1800" dirty="0">
              <a:effectLst/>
              <a:latin typeface="Verdana" panose="020B060403050404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dirty="0">
                <a:solidFill>
                  <a:srgbClr val="222222"/>
                </a:solidFill>
                <a:effectLst/>
                <a:latin typeface="Verdana" panose="020B0604030504040204" pitchFamily="34" charset="0"/>
                <a:ea typeface="Times New Roman" panose="02020603050405020304" pitchFamily="18" charset="0"/>
                <a:cs typeface="Arial" panose="020B0604020202020204" pitchFamily="34" charset="0"/>
              </a:rPr>
              <a:t>Conclusion:</a:t>
            </a:r>
            <a:endParaRPr lang="en-US" sz="1800" dirty="0">
              <a:effectLst/>
              <a:latin typeface="Verdana" panose="020B060403050404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solidFill>
                  <a:srgbClr val="222222"/>
                </a:solidFill>
                <a:effectLst/>
                <a:latin typeface="Verdana" panose="020B0604030504040204" pitchFamily="34" charset="0"/>
                <a:ea typeface="Times New Roman" panose="02020603050405020304" pitchFamily="18" charset="0"/>
                <a:cs typeface="Arial" panose="020B0604020202020204" pitchFamily="34" charset="0"/>
              </a:rPr>
              <a:t> </a:t>
            </a:r>
            <a:endParaRPr lang="en-US" sz="1800" dirty="0">
              <a:effectLst/>
              <a:latin typeface="Verdana" panose="020B060403050404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solidFill>
                  <a:srgbClr val="222222"/>
                </a:solidFill>
                <a:effectLst/>
                <a:latin typeface="Verdana" panose="020B0604030504040204" pitchFamily="34" charset="0"/>
                <a:ea typeface="Times New Roman" panose="02020603050405020304" pitchFamily="18" charset="0"/>
                <a:cs typeface="Arial" panose="020B0604020202020204" pitchFamily="34" charset="0"/>
              </a:rPr>
              <a:t>We can’t tell you for sure about products since there is no truth in labeling, but you have a reasonable chance by basing your choice on price. </a:t>
            </a:r>
            <a:endParaRPr lang="en-US" sz="1800" dirty="0">
              <a:effectLst/>
              <a:latin typeface="Verdana" panose="020B060403050404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222222"/>
                </a:solidFill>
                <a:effectLst/>
                <a:latin typeface="Calibri" panose="020F0502020204030204" pitchFamily="34" charset="0"/>
                <a:ea typeface="Times New Roman" panose="02020603050405020304" pitchFamily="18" charset="0"/>
                <a:cs typeface="Times New Roman" panose="02020603050405020304" pitchFamily="18" charset="0"/>
              </a:rPr>
              <a:t>There are no laws or rules for labeling chloride alternative products and many times the ingredients are not listed. Even if labeled “environmentally friendly,” chances are good that it’s not.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222222"/>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222222"/>
                </a:solidFill>
                <a:effectLst/>
                <a:latin typeface="Calibri" panose="020F0502020204030204" pitchFamily="34" charset="0"/>
                <a:ea typeface="Calibri" panose="020F0502020204030204" pitchFamily="34" charset="0"/>
                <a:cs typeface="Times New Roman" panose="02020603050405020304" pitchFamily="18" charset="0"/>
              </a:rPr>
              <a:t>We have a handout from MWMO that you might find helpful. </a:t>
            </a:r>
            <a:endParaRPr lang="en-US" sz="1800" dirty="0">
              <a:solidFill>
                <a:srgbClr val="222222"/>
              </a:solidFill>
              <a:effectLst/>
              <a:latin typeface="Verdana" panose="020B060403050404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D94290-6AD8-4B1E-BEE5-888687EE08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51976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 – </a:t>
            </a:r>
            <a:r>
              <a:rPr lang="en-US" dirty="0"/>
              <a:t>Deicer used on bare sidewalks have nothing to melt.</a:t>
            </a:r>
          </a:p>
          <a:p>
            <a:endParaRPr lang="en-US" dirty="0"/>
          </a:p>
          <a:p>
            <a:r>
              <a:rPr lang="en-US" dirty="0"/>
              <a:t>People often apply way too much salt. More salt doesn’t mean more melting. </a:t>
            </a:r>
          </a:p>
          <a:p>
            <a:endParaRPr lang="en-US" dirty="0"/>
          </a:p>
          <a:p>
            <a:r>
              <a:rPr lang="en-US" dirty="0"/>
              <a:t>A typical‐size parking stall requires only about a 2/3 coffee mug scoop worth of salt. </a:t>
            </a:r>
          </a:p>
          <a:p>
            <a:endParaRPr lang="en-US" dirty="0"/>
          </a:p>
          <a:p>
            <a:r>
              <a:rPr lang="en-US" dirty="0"/>
              <a:t>Rock salt should not be used to pre‐treat areas in anticipation of snow and ice. Instead, it should be used just enough to loosen snow and ice so that it can be shoveled or plowed away. </a:t>
            </a:r>
          </a:p>
          <a:p>
            <a:endParaRPr lang="en-US" dirty="0"/>
          </a:p>
          <a:p>
            <a:r>
              <a:rPr lang="en-US" dirty="0"/>
              <a:t>If there are areas that are continually problems, consider talking with an expert about how to solve the ice issue – there may be grading or drainage problems that can be addressed during the spring or summer. </a:t>
            </a:r>
          </a:p>
          <a:p>
            <a:endParaRPr lang="en-US" dirty="0"/>
          </a:p>
          <a:p>
            <a:r>
              <a:rPr lang="en-US" dirty="0"/>
              <a:t>Local authorities can offer initial ideas and advise on any necessary permits. </a:t>
            </a:r>
          </a:p>
          <a:p>
            <a:endParaRPr lang="en-US" dirty="0"/>
          </a:p>
        </p:txBody>
      </p:sp>
      <p:sp>
        <p:nvSpPr>
          <p:cNvPr id="4" name="Slide Number Placeholder 3"/>
          <p:cNvSpPr>
            <a:spLocks noGrp="1"/>
          </p:cNvSpPr>
          <p:nvPr>
            <p:ph type="sldNum" sz="quarter" idx="5"/>
          </p:nvPr>
        </p:nvSpPr>
        <p:spPr/>
        <p:txBody>
          <a:bodyPr/>
          <a:lstStyle/>
          <a:p>
            <a:fld id="{FCD94290-6AD8-4B1E-BEE5-888687EE089B}" type="slidenum">
              <a:rPr lang="en-US" smtClean="0"/>
              <a:t>17</a:t>
            </a:fld>
            <a:endParaRPr lang="en-US"/>
          </a:p>
        </p:txBody>
      </p:sp>
    </p:spTree>
    <p:extLst>
      <p:ext uri="{BB962C8B-B14F-4D97-AF65-F5344CB8AC3E}">
        <p14:creationId xmlns:p14="http://schemas.microsoft.com/office/powerpoint/2010/main" val="304694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 ‐ </a:t>
            </a:r>
            <a:r>
              <a:rPr lang="en-US" dirty="0"/>
              <a:t>Any leftover salt after the snow and ice is gone is no longer doing any work and should be swept of and disposed of properly. Swept up salt can be reused or can be disposed of in regular trash (facilitators may wish to check on local regulations/options for disposal). </a:t>
            </a:r>
          </a:p>
          <a:p>
            <a:endParaRPr lang="en-US" dirty="0"/>
          </a:p>
          <a:p>
            <a:r>
              <a:rPr lang="en-US" dirty="0"/>
              <a:t>If piles of salt are observed in clear and dry streets, you can typically contact your local authority to have it cleaned up (facilitators may add additional location‐specific details on how to make this request).</a:t>
            </a:r>
          </a:p>
        </p:txBody>
      </p:sp>
      <p:sp>
        <p:nvSpPr>
          <p:cNvPr id="4" name="Slide Number Placeholder 3"/>
          <p:cNvSpPr>
            <a:spLocks noGrp="1"/>
          </p:cNvSpPr>
          <p:nvPr>
            <p:ph type="sldNum" sz="quarter" idx="5"/>
          </p:nvPr>
        </p:nvSpPr>
        <p:spPr/>
        <p:txBody>
          <a:bodyPr/>
          <a:lstStyle/>
          <a:p>
            <a:fld id="{FCD94290-6AD8-4B1E-BEE5-888687EE089B}" type="slidenum">
              <a:rPr lang="en-US" smtClean="0"/>
              <a:t>18</a:t>
            </a:fld>
            <a:endParaRPr lang="en-US"/>
          </a:p>
        </p:txBody>
      </p:sp>
    </p:spTree>
    <p:extLst>
      <p:ext uri="{BB962C8B-B14F-4D97-AF65-F5344CB8AC3E}">
        <p14:creationId xmlns:p14="http://schemas.microsoft.com/office/powerpoint/2010/main" val="17467174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Facilitator note – </a:t>
            </a:r>
            <a:r>
              <a:rPr lang="en-US" dirty="0"/>
              <a:t>if showing the video during the presentation, consider removing or hiding this slide. Follow the same steps to ‘unhide’. If sharing a PDF of the slides after the meeting, consider unhiding and including in the 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FCD94290-6AD8-4B1E-BEE5-888687EE089B}" type="slidenum">
              <a:rPr lang="en-US" smtClean="0"/>
              <a:t>20</a:t>
            </a:fld>
            <a:endParaRPr lang="en-US"/>
          </a:p>
        </p:txBody>
      </p:sp>
    </p:spTree>
    <p:extLst>
      <p:ext uri="{BB962C8B-B14F-4D97-AF65-F5344CB8AC3E}">
        <p14:creationId xmlns:p14="http://schemas.microsoft.com/office/powerpoint/2010/main" val="16140804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 – </a:t>
            </a:r>
            <a:r>
              <a:rPr lang="en-US" dirty="0"/>
              <a:t>Ask the audience if they do the winter maintenance themselves, if they have a central maintenance person who is responsible, or if they hire out that work. </a:t>
            </a:r>
          </a:p>
          <a:p>
            <a:endParaRPr lang="en-US" dirty="0"/>
          </a:p>
          <a:p>
            <a:r>
              <a:rPr lang="en-US" dirty="0"/>
              <a:t>Ask if that person has been trained or if someone in the room would be willing to find out. </a:t>
            </a:r>
          </a:p>
          <a:p>
            <a:endParaRPr lang="en-US" dirty="0"/>
          </a:p>
          <a:p>
            <a:r>
              <a:rPr lang="en-US" dirty="0"/>
              <a:t>Offer to connect people to training, review contracts, check the list of winter maintenance professionals who have received training, share a model contract that might be adapted for this audience, etc. </a:t>
            </a:r>
          </a:p>
          <a:p>
            <a:endParaRPr lang="en-US" dirty="0"/>
          </a:p>
          <a:p>
            <a:r>
              <a:rPr lang="en-US" dirty="0"/>
              <a:t>Consider referencing the pledge form.</a:t>
            </a:r>
          </a:p>
        </p:txBody>
      </p:sp>
      <p:sp>
        <p:nvSpPr>
          <p:cNvPr id="4" name="Slide Number Placeholder 3"/>
          <p:cNvSpPr>
            <a:spLocks noGrp="1"/>
          </p:cNvSpPr>
          <p:nvPr>
            <p:ph type="sldNum" sz="quarter" idx="5"/>
          </p:nvPr>
        </p:nvSpPr>
        <p:spPr/>
        <p:txBody>
          <a:bodyPr/>
          <a:lstStyle/>
          <a:p>
            <a:fld id="{FCD94290-6AD8-4B1E-BEE5-888687EE089B}" type="slidenum">
              <a:rPr lang="en-US" smtClean="0"/>
              <a:t>21</a:t>
            </a:fld>
            <a:endParaRPr lang="en-US"/>
          </a:p>
        </p:txBody>
      </p:sp>
    </p:spTree>
    <p:extLst>
      <p:ext uri="{BB962C8B-B14F-4D97-AF65-F5344CB8AC3E}">
        <p14:creationId xmlns:p14="http://schemas.microsoft.com/office/powerpoint/2010/main" val="23208109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D94290-6AD8-4B1E-BEE5-888687EE08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627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 –  </a:t>
            </a:r>
            <a:r>
              <a:rPr lang="en-US" dirty="0"/>
              <a:t>Consider referencing the pledge form. It has many potential actions and there will likely be some that could apply to this particular property. </a:t>
            </a:r>
          </a:p>
          <a:p>
            <a:endParaRPr lang="en-US" dirty="0"/>
          </a:p>
          <a:p>
            <a:r>
              <a:rPr lang="en-US" dirty="0"/>
              <a:t>There is </a:t>
            </a:r>
            <a:r>
              <a:rPr lang="en-US" b="1" dirty="0"/>
              <a:t>no effective way </a:t>
            </a:r>
            <a:r>
              <a:rPr lang="en-US" dirty="0"/>
              <a:t>to remove salt from freshwater. </a:t>
            </a:r>
          </a:p>
          <a:p>
            <a:r>
              <a:rPr lang="en-US" dirty="0"/>
              <a:t>Reverse osmosis is very expensive and not practical for cleaning up polluted waterways. </a:t>
            </a:r>
          </a:p>
          <a:p>
            <a:r>
              <a:rPr lang="en-US" dirty="0"/>
              <a:t>There also aren’t great alternatives to the salt on the market currently – they either have environmental, service, or cost tradeoffs. </a:t>
            </a:r>
          </a:p>
          <a:p>
            <a:endParaRPr lang="en-US" dirty="0"/>
          </a:p>
          <a:p>
            <a:r>
              <a:rPr lang="en-US" dirty="0"/>
              <a:t>The leading strategy for managing this type of pollution is to use only what is necessary to achieve the goal of safety and service to travelers and no more. If we are smart about what, when, and how salt is used, we can reduce the amount of salt that enters local waterbodies.</a:t>
            </a:r>
          </a:p>
        </p:txBody>
      </p:sp>
      <p:sp>
        <p:nvSpPr>
          <p:cNvPr id="4" name="Slide Number Placeholder 3"/>
          <p:cNvSpPr>
            <a:spLocks noGrp="1"/>
          </p:cNvSpPr>
          <p:nvPr>
            <p:ph type="sldNum" sz="quarter" idx="5"/>
          </p:nvPr>
        </p:nvSpPr>
        <p:spPr/>
        <p:txBody>
          <a:bodyPr/>
          <a:lstStyle/>
          <a:p>
            <a:fld id="{FCD94290-6AD8-4B1E-BEE5-888687EE089B}" type="slidenum">
              <a:rPr lang="en-US" smtClean="0"/>
              <a:t>2</a:t>
            </a:fld>
            <a:endParaRPr lang="en-US"/>
          </a:p>
        </p:txBody>
      </p:sp>
    </p:spTree>
    <p:extLst>
      <p:ext uri="{BB962C8B-B14F-4D97-AF65-F5344CB8AC3E}">
        <p14:creationId xmlns:p14="http://schemas.microsoft.com/office/powerpoint/2010/main" val="31453247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PLAY VIDEO (2:33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Facilitator note – </a:t>
            </a:r>
            <a:r>
              <a:rPr lang="en-US" b="0" dirty="0"/>
              <a:t>Play the video from </a:t>
            </a:r>
            <a:r>
              <a:rPr lang="en-US" b="0" dirty="0" err="1"/>
              <a:t>Youtube</a:t>
            </a:r>
            <a:r>
              <a:rPr lang="en-US" b="0" dirty="0"/>
              <a:t> if an internet connection is available. Otherwise, consider downloading the video. Search how to download videos from </a:t>
            </a:r>
            <a:r>
              <a:rPr lang="en-US" b="0" dirty="0" err="1"/>
              <a:t>Youtube</a:t>
            </a:r>
            <a:r>
              <a:rPr lang="en-US" b="0" dirty="0"/>
              <a:t> for guidance.</a:t>
            </a:r>
          </a:p>
          <a:p>
            <a:endParaRPr lang="en-US" dirty="0"/>
          </a:p>
        </p:txBody>
      </p:sp>
      <p:sp>
        <p:nvSpPr>
          <p:cNvPr id="4" name="Slide Number Placeholder 3"/>
          <p:cNvSpPr>
            <a:spLocks noGrp="1"/>
          </p:cNvSpPr>
          <p:nvPr>
            <p:ph type="sldNum" sz="quarter" idx="5"/>
          </p:nvPr>
        </p:nvSpPr>
        <p:spPr/>
        <p:txBody>
          <a:bodyPr/>
          <a:lstStyle/>
          <a:p>
            <a:fld id="{FCD94290-6AD8-4B1E-BEE5-888687EE089B}" type="slidenum">
              <a:rPr lang="en-US" smtClean="0"/>
              <a:t>28</a:t>
            </a:fld>
            <a:endParaRPr lang="en-US"/>
          </a:p>
        </p:txBody>
      </p:sp>
    </p:spTree>
    <p:extLst>
      <p:ext uri="{BB962C8B-B14F-4D97-AF65-F5344CB8AC3E}">
        <p14:creationId xmlns:p14="http://schemas.microsoft.com/office/powerpoint/2010/main" val="27000410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 – </a:t>
            </a:r>
            <a:r>
              <a:rPr lang="en-US" dirty="0"/>
              <a:t>make reference to specific safety concerns or issue areas you’ve heard from this audience. Offer ideas (and reference the pledge form) that suit this audience.</a:t>
            </a:r>
          </a:p>
        </p:txBody>
      </p:sp>
      <p:sp>
        <p:nvSpPr>
          <p:cNvPr id="4" name="Slide Number Placeholder 3"/>
          <p:cNvSpPr>
            <a:spLocks noGrp="1"/>
          </p:cNvSpPr>
          <p:nvPr>
            <p:ph type="sldNum" sz="quarter" idx="5"/>
          </p:nvPr>
        </p:nvSpPr>
        <p:spPr/>
        <p:txBody>
          <a:bodyPr/>
          <a:lstStyle/>
          <a:p>
            <a:fld id="{FCD94290-6AD8-4B1E-BEE5-888687EE089B}" type="slidenum">
              <a:rPr lang="en-US" smtClean="0"/>
              <a:t>30</a:t>
            </a:fld>
            <a:endParaRPr lang="en-US"/>
          </a:p>
        </p:txBody>
      </p:sp>
    </p:spTree>
    <p:extLst>
      <p:ext uri="{BB962C8B-B14F-4D97-AF65-F5344CB8AC3E}">
        <p14:creationId xmlns:p14="http://schemas.microsoft.com/office/powerpoint/2010/main" val="23096954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 – </a:t>
            </a:r>
            <a:r>
              <a:rPr lang="en-US" dirty="0"/>
              <a:t>make reference to specific maintenance or affordability concerns you’ve heard from this audience. Are there any places where they’ve noted salt damage? Offer ideas (and reference the pledge form) that suit this audience.</a:t>
            </a:r>
          </a:p>
        </p:txBody>
      </p:sp>
      <p:sp>
        <p:nvSpPr>
          <p:cNvPr id="4" name="Slide Number Placeholder 3"/>
          <p:cNvSpPr>
            <a:spLocks noGrp="1"/>
          </p:cNvSpPr>
          <p:nvPr>
            <p:ph type="sldNum" sz="quarter" idx="5"/>
          </p:nvPr>
        </p:nvSpPr>
        <p:spPr/>
        <p:txBody>
          <a:bodyPr/>
          <a:lstStyle/>
          <a:p>
            <a:fld id="{FCD94290-6AD8-4B1E-BEE5-888687EE089B}" type="slidenum">
              <a:rPr lang="en-US" smtClean="0"/>
              <a:t>31</a:t>
            </a:fld>
            <a:endParaRPr lang="en-US"/>
          </a:p>
        </p:txBody>
      </p:sp>
    </p:spTree>
    <p:extLst>
      <p:ext uri="{BB962C8B-B14F-4D97-AF65-F5344CB8AC3E}">
        <p14:creationId xmlns:p14="http://schemas.microsoft.com/office/powerpoint/2010/main" val="18206029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 – </a:t>
            </a:r>
            <a:r>
              <a:rPr lang="en-US" dirty="0"/>
              <a:t>make reference to specific local waterbodies you’ve heard from this audience. Offer ideas (and reference the pledge form) that suit this audience.</a:t>
            </a:r>
          </a:p>
        </p:txBody>
      </p:sp>
      <p:sp>
        <p:nvSpPr>
          <p:cNvPr id="4" name="Slide Number Placeholder 3"/>
          <p:cNvSpPr>
            <a:spLocks noGrp="1"/>
          </p:cNvSpPr>
          <p:nvPr>
            <p:ph type="sldNum" sz="quarter" idx="5"/>
          </p:nvPr>
        </p:nvSpPr>
        <p:spPr/>
        <p:txBody>
          <a:bodyPr/>
          <a:lstStyle/>
          <a:p>
            <a:fld id="{FCD94290-6AD8-4B1E-BEE5-888687EE089B}" type="slidenum">
              <a:rPr lang="en-US" smtClean="0"/>
              <a:t>32</a:t>
            </a:fld>
            <a:endParaRPr lang="en-US"/>
          </a:p>
        </p:txBody>
      </p:sp>
    </p:spTree>
    <p:extLst>
      <p:ext uri="{BB962C8B-B14F-4D97-AF65-F5344CB8AC3E}">
        <p14:creationId xmlns:p14="http://schemas.microsoft.com/office/powerpoint/2010/main" val="37128908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D94290-6AD8-4B1E-BEE5-888687EE089B}" type="slidenum">
              <a:rPr lang="en-US" smtClean="0"/>
              <a:t>33</a:t>
            </a:fld>
            <a:endParaRPr lang="en-US"/>
          </a:p>
        </p:txBody>
      </p:sp>
    </p:spTree>
    <p:extLst>
      <p:ext uri="{BB962C8B-B14F-4D97-AF65-F5344CB8AC3E}">
        <p14:creationId xmlns:p14="http://schemas.microsoft.com/office/powerpoint/2010/main" val="41846893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 – </a:t>
            </a:r>
            <a:r>
              <a:rPr lang="en-US" dirty="0"/>
              <a:t>Consider adding your local contact information here. Consider passing out business cards with your contact information.</a:t>
            </a:r>
          </a:p>
        </p:txBody>
      </p:sp>
      <p:sp>
        <p:nvSpPr>
          <p:cNvPr id="4" name="Slide Number Placeholder 3"/>
          <p:cNvSpPr>
            <a:spLocks noGrp="1"/>
          </p:cNvSpPr>
          <p:nvPr>
            <p:ph type="sldNum" sz="quarter" idx="5"/>
          </p:nvPr>
        </p:nvSpPr>
        <p:spPr/>
        <p:txBody>
          <a:bodyPr/>
          <a:lstStyle/>
          <a:p>
            <a:fld id="{FCD94290-6AD8-4B1E-BEE5-888687EE089B}" type="slidenum">
              <a:rPr lang="en-US" smtClean="0"/>
              <a:t>34</a:t>
            </a:fld>
            <a:endParaRPr lang="en-US"/>
          </a:p>
        </p:txBody>
      </p:sp>
    </p:spTree>
    <p:extLst>
      <p:ext uri="{BB962C8B-B14F-4D97-AF65-F5344CB8AC3E}">
        <p14:creationId xmlns:p14="http://schemas.microsoft.com/office/powerpoint/2010/main" val="10945499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Facilitator Note </a:t>
            </a:r>
            <a:r>
              <a:rPr lang="en-US" dirty="0"/>
              <a:t>- To hide a slide, right click on the slide in the table of contents and select ‘Hide Slide’. Follow the same steps to ‘unhide’.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are bonus slides that fit the theme that you may use or not use as you wish.</a:t>
            </a:r>
          </a:p>
          <a:p>
            <a:endParaRPr lang="en-US" dirty="0"/>
          </a:p>
        </p:txBody>
      </p:sp>
      <p:sp>
        <p:nvSpPr>
          <p:cNvPr id="4" name="Slide Number Placeholder 3"/>
          <p:cNvSpPr>
            <a:spLocks noGrp="1"/>
          </p:cNvSpPr>
          <p:nvPr>
            <p:ph type="sldNum" sz="quarter" idx="5"/>
          </p:nvPr>
        </p:nvSpPr>
        <p:spPr/>
        <p:txBody>
          <a:bodyPr/>
          <a:lstStyle/>
          <a:p>
            <a:fld id="{FCD94290-6AD8-4B1E-BEE5-888687EE089B}" type="slidenum">
              <a:rPr lang="en-US" smtClean="0"/>
              <a:t>35</a:t>
            </a:fld>
            <a:endParaRPr lang="en-US"/>
          </a:p>
        </p:txBody>
      </p:sp>
    </p:spTree>
    <p:extLst>
      <p:ext uri="{BB962C8B-B14F-4D97-AF65-F5344CB8AC3E}">
        <p14:creationId xmlns:p14="http://schemas.microsoft.com/office/powerpoint/2010/main" val="1815045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Facilitator Note </a:t>
            </a:r>
            <a:r>
              <a:rPr lang="en-US" dirty="0"/>
              <a:t>- To hide a slide, right click on the slide in the table of contents and select ‘Hide Slide’. Follow the same steps to ‘unhide’.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are bonus slides that fit the theme that you may use or not use as you wish.</a:t>
            </a:r>
          </a:p>
        </p:txBody>
      </p:sp>
      <p:sp>
        <p:nvSpPr>
          <p:cNvPr id="4" name="Slide Number Placeholder 3"/>
          <p:cNvSpPr>
            <a:spLocks noGrp="1"/>
          </p:cNvSpPr>
          <p:nvPr>
            <p:ph type="sldNum" sz="quarter" idx="5"/>
          </p:nvPr>
        </p:nvSpPr>
        <p:spPr/>
        <p:txBody>
          <a:bodyPr/>
          <a:lstStyle/>
          <a:p>
            <a:fld id="{FCD94290-6AD8-4B1E-BEE5-888687EE089B}" type="slidenum">
              <a:rPr lang="en-US" smtClean="0"/>
              <a:t>36</a:t>
            </a:fld>
            <a:endParaRPr lang="en-US"/>
          </a:p>
        </p:txBody>
      </p:sp>
    </p:spTree>
    <p:extLst>
      <p:ext uri="{BB962C8B-B14F-4D97-AF65-F5344CB8AC3E}">
        <p14:creationId xmlns:p14="http://schemas.microsoft.com/office/powerpoint/2010/main" val="17145947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 – </a:t>
            </a:r>
            <a:r>
              <a:rPr lang="en-US" dirty="0"/>
              <a:t>consider referencing local waterbodies by name, especially those participants have mentioned in the icebreaker or introduction.</a:t>
            </a:r>
          </a:p>
        </p:txBody>
      </p:sp>
      <p:sp>
        <p:nvSpPr>
          <p:cNvPr id="4" name="Slide Number Placeholder 3"/>
          <p:cNvSpPr>
            <a:spLocks noGrp="1"/>
          </p:cNvSpPr>
          <p:nvPr>
            <p:ph type="sldNum" sz="quarter" idx="5"/>
          </p:nvPr>
        </p:nvSpPr>
        <p:spPr/>
        <p:txBody>
          <a:bodyPr/>
          <a:lstStyle/>
          <a:p>
            <a:fld id="{FCD94290-6AD8-4B1E-BEE5-888687EE089B}" type="slidenum">
              <a:rPr lang="en-US" smtClean="0"/>
              <a:t>3</a:t>
            </a:fld>
            <a:endParaRPr lang="en-US"/>
          </a:p>
        </p:txBody>
      </p:sp>
    </p:spTree>
    <p:extLst>
      <p:ext uri="{BB962C8B-B14F-4D97-AF65-F5344CB8AC3E}">
        <p14:creationId xmlns:p14="http://schemas.microsoft.com/office/powerpoint/2010/main" val="17678805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 – </a:t>
            </a:r>
            <a:r>
              <a:rPr lang="en-US" dirty="0"/>
              <a:t>Facilitators are here to help identify custom solutions and provide technical support. </a:t>
            </a:r>
          </a:p>
          <a:p>
            <a:endParaRPr lang="en-US" dirty="0"/>
          </a:p>
          <a:p>
            <a:r>
              <a:rPr lang="en-US" dirty="0"/>
              <a:t>Consider referencing the pledge form. It has many potential actions and there will likely be some that could apply to this particular property.</a:t>
            </a:r>
          </a:p>
        </p:txBody>
      </p:sp>
      <p:sp>
        <p:nvSpPr>
          <p:cNvPr id="4" name="Slide Number Placeholder 3"/>
          <p:cNvSpPr>
            <a:spLocks noGrp="1"/>
          </p:cNvSpPr>
          <p:nvPr>
            <p:ph type="sldNum" sz="quarter" idx="5"/>
          </p:nvPr>
        </p:nvSpPr>
        <p:spPr/>
        <p:txBody>
          <a:bodyPr/>
          <a:lstStyle/>
          <a:p>
            <a:fld id="{FCD94290-6AD8-4B1E-BEE5-888687EE089B}" type="slidenum">
              <a:rPr lang="en-US" smtClean="0"/>
              <a:t>4</a:t>
            </a:fld>
            <a:endParaRPr lang="en-US"/>
          </a:p>
        </p:txBody>
      </p:sp>
    </p:spTree>
    <p:extLst>
      <p:ext uri="{BB962C8B-B14F-4D97-AF65-F5344CB8AC3E}">
        <p14:creationId xmlns:p14="http://schemas.microsoft.com/office/powerpoint/2010/main" val="16952042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D94290-6AD8-4B1E-BEE5-888687EE089B}" type="slidenum">
              <a:rPr lang="en-US" smtClean="0"/>
              <a:t>5</a:t>
            </a:fld>
            <a:endParaRPr lang="en-US"/>
          </a:p>
        </p:txBody>
      </p:sp>
    </p:spTree>
    <p:extLst>
      <p:ext uri="{BB962C8B-B14F-4D97-AF65-F5344CB8AC3E}">
        <p14:creationId xmlns:p14="http://schemas.microsoft.com/office/powerpoint/2010/main" val="39279769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PLAY VIDEO  ( 4.45 MINUTES )</a:t>
            </a:r>
          </a:p>
          <a:p>
            <a:endParaRPr lang="en-US" dirty="0"/>
          </a:p>
          <a:p>
            <a:r>
              <a:rPr lang="en-US" b="1" dirty="0"/>
              <a:t>Facilitator note – </a:t>
            </a:r>
            <a:r>
              <a:rPr lang="en-US" b="0" dirty="0"/>
              <a:t>Play the video from </a:t>
            </a:r>
            <a:r>
              <a:rPr lang="en-US" b="0" dirty="0" err="1"/>
              <a:t>Youtube</a:t>
            </a:r>
            <a:r>
              <a:rPr lang="en-US" b="0" dirty="0"/>
              <a:t> if an internet connection is available. Otherwise, consider downloading the video. Search how to download videos from </a:t>
            </a:r>
            <a:r>
              <a:rPr lang="en-US" b="0" dirty="0" err="1"/>
              <a:t>Youtube</a:t>
            </a:r>
            <a:r>
              <a:rPr lang="en-US" b="0" dirty="0"/>
              <a:t> for guidance.</a:t>
            </a:r>
          </a:p>
        </p:txBody>
      </p:sp>
      <p:sp>
        <p:nvSpPr>
          <p:cNvPr id="4" name="Slide Number Placeholder 3"/>
          <p:cNvSpPr>
            <a:spLocks noGrp="1"/>
          </p:cNvSpPr>
          <p:nvPr>
            <p:ph type="sldNum" sz="quarter" idx="5"/>
          </p:nvPr>
        </p:nvSpPr>
        <p:spPr/>
        <p:txBody>
          <a:bodyPr/>
          <a:lstStyle/>
          <a:p>
            <a:fld id="{FCD94290-6AD8-4B1E-BEE5-888687EE089B}" type="slidenum">
              <a:rPr lang="en-US" smtClean="0"/>
              <a:t>6</a:t>
            </a:fld>
            <a:endParaRPr lang="en-US"/>
          </a:p>
        </p:txBody>
      </p:sp>
    </p:spTree>
    <p:extLst>
      <p:ext uri="{BB962C8B-B14F-4D97-AF65-F5344CB8AC3E}">
        <p14:creationId xmlns:p14="http://schemas.microsoft.com/office/powerpoint/2010/main" val="41383844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Facilitator note – </a:t>
            </a:r>
            <a:r>
              <a:rPr lang="en-US" dirty="0"/>
              <a:t>if showing the video during the presentation, consider removing or hiding this slide. Follow the same steps to ‘unhide’. If sharing a PDF of the slides after the meeting, consider unhiding and including in the PDF.</a:t>
            </a:r>
          </a:p>
          <a:p>
            <a:endParaRPr lang="en-US" dirty="0"/>
          </a:p>
          <a:p>
            <a:r>
              <a:rPr lang="en-US" dirty="0"/>
              <a:t>To hide a slide, right click on the slide in the table of contents and select ‘Hide Slide’.</a:t>
            </a:r>
          </a:p>
        </p:txBody>
      </p:sp>
      <p:sp>
        <p:nvSpPr>
          <p:cNvPr id="4" name="Slide Number Placeholder 3"/>
          <p:cNvSpPr>
            <a:spLocks noGrp="1"/>
          </p:cNvSpPr>
          <p:nvPr>
            <p:ph type="sldNum" sz="quarter" idx="5"/>
          </p:nvPr>
        </p:nvSpPr>
        <p:spPr/>
        <p:txBody>
          <a:bodyPr/>
          <a:lstStyle/>
          <a:p>
            <a:fld id="{FCD94290-6AD8-4B1E-BEE5-888687EE089B}" type="slidenum">
              <a:rPr lang="en-US" smtClean="0"/>
              <a:t>7</a:t>
            </a:fld>
            <a:endParaRPr lang="en-US"/>
          </a:p>
        </p:txBody>
      </p:sp>
    </p:spTree>
    <p:extLst>
      <p:ext uri="{BB962C8B-B14F-4D97-AF65-F5344CB8AC3E}">
        <p14:creationId xmlns:p14="http://schemas.microsoft.com/office/powerpoint/2010/main" val="34441774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 – </a:t>
            </a:r>
            <a:r>
              <a:rPr lang="en-US" dirty="0"/>
              <a:t>after viewing the video, pause here to check in with your audience. </a:t>
            </a:r>
          </a:p>
          <a:p>
            <a:endParaRPr lang="en-US" dirty="0"/>
          </a:p>
          <a:p>
            <a:r>
              <a:rPr lang="en-US" dirty="0"/>
              <a:t>What was surprising? What did you already know? What stood out to you about the video? </a:t>
            </a:r>
          </a:p>
          <a:p>
            <a:endParaRPr lang="en-US" dirty="0"/>
          </a:p>
          <a:p>
            <a:r>
              <a:rPr lang="en-US" dirty="0"/>
              <a:t>Does this video reflect your experience of winter in Minnesota?</a:t>
            </a:r>
          </a:p>
        </p:txBody>
      </p:sp>
      <p:sp>
        <p:nvSpPr>
          <p:cNvPr id="4" name="Slide Number Placeholder 3"/>
          <p:cNvSpPr>
            <a:spLocks noGrp="1"/>
          </p:cNvSpPr>
          <p:nvPr>
            <p:ph type="sldNum" sz="quarter" idx="5"/>
          </p:nvPr>
        </p:nvSpPr>
        <p:spPr/>
        <p:txBody>
          <a:bodyPr/>
          <a:lstStyle/>
          <a:p>
            <a:fld id="{FCD94290-6AD8-4B1E-BEE5-888687EE089B}" type="slidenum">
              <a:rPr lang="en-US" smtClean="0"/>
              <a:t>8</a:t>
            </a:fld>
            <a:endParaRPr lang="en-US"/>
          </a:p>
        </p:txBody>
      </p:sp>
    </p:spTree>
    <p:extLst>
      <p:ext uri="{BB962C8B-B14F-4D97-AF65-F5344CB8AC3E}">
        <p14:creationId xmlns:p14="http://schemas.microsoft.com/office/powerpoint/2010/main" val="35139095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Facilitator note – </a:t>
            </a:r>
            <a:r>
              <a:rPr lang="en-US" dirty="0"/>
              <a:t>if showing the video during the presentation, consider removing or hiding this slide. Follow the same steps to ‘unhide’. If sharing a PDF of the slides after the meeting, consider unhiding and including in the PDF.</a:t>
            </a:r>
          </a:p>
          <a:p>
            <a:endParaRPr lang="en-US" dirty="0"/>
          </a:p>
          <a:p>
            <a:r>
              <a:rPr lang="en-US" dirty="0"/>
              <a:t>To hide a slide, right click on the slide in the table of contents and select ‘Hide Slide’. </a:t>
            </a:r>
          </a:p>
        </p:txBody>
      </p:sp>
      <p:sp>
        <p:nvSpPr>
          <p:cNvPr id="4" name="Slide Number Placeholder 3"/>
          <p:cNvSpPr>
            <a:spLocks noGrp="1"/>
          </p:cNvSpPr>
          <p:nvPr>
            <p:ph type="sldNum" sz="quarter" idx="5"/>
          </p:nvPr>
        </p:nvSpPr>
        <p:spPr/>
        <p:txBody>
          <a:bodyPr/>
          <a:lstStyle/>
          <a:p>
            <a:fld id="{FCD94290-6AD8-4B1E-BEE5-888687EE089B}" type="slidenum">
              <a:rPr lang="en-US" smtClean="0"/>
              <a:t>9</a:t>
            </a:fld>
            <a:endParaRPr lang="en-US"/>
          </a:p>
        </p:txBody>
      </p:sp>
    </p:spTree>
    <p:extLst>
      <p:ext uri="{BB962C8B-B14F-4D97-AF65-F5344CB8AC3E}">
        <p14:creationId xmlns:p14="http://schemas.microsoft.com/office/powerpoint/2010/main" val="34591626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BA167-4A94-7578-7689-F875F95A297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2426E7-4014-BD0A-6A22-AEC60E1D62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0D50330-08EB-A252-7916-2D4AA2CA3360}"/>
              </a:ext>
            </a:extLst>
          </p:cNvPr>
          <p:cNvSpPr>
            <a:spLocks noGrp="1"/>
          </p:cNvSpPr>
          <p:nvPr>
            <p:ph type="dt" sz="half" idx="10"/>
          </p:nvPr>
        </p:nvSpPr>
        <p:spPr/>
        <p:txBody>
          <a:bodyPr/>
          <a:lstStyle/>
          <a:p>
            <a:fld id="{AEBC5D10-B7C8-476E-BC1B-AD1817F88135}" type="datetimeFigureOut">
              <a:rPr lang="en-US" smtClean="0"/>
              <a:t>12/28/22</a:t>
            </a:fld>
            <a:endParaRPr lang="en-US"/>
          </a:p>
        </p:txBody>
      </p:sp>
      <p:sp>
        <p:nvSpPr>
          <p:cNvPr id="5" name="Footer Placeholder 4">
            <a:extLst>
              <a:ext uri="{FF2B5EF4-FFF2-40B4-BE49-F238E27FC236}">
                <a16:creationId xmlns:a16="http://schemas.microsoft.com/office/drawing/2014/main" id="{09E5EBC2-9805-ABB9-B513-A4C495A635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0A5FCF-195A-0361-520D-F47EEDE75085}"/>
              </a:ext>
            </a:extLst>
          </p:cNvPr>
          <p:cNvSpPr>
            <a:spLocks noGrp="1"/>
          </p:cNvSpPr>
          <p:nvPr>
            <p:ph type="sldNum" sz="quarter" idx="12"/>
          </p:nvPr>
        </p:nvSpPr>
        <p:spPr/>
        <p:txBody>
          <a:bodyPr/>
          <a:lstStyle/>
          <a:p>
            <a:fld id="{8990130D-CD1B-44DC-A15D-88E2089EB73E}" type="slidenum">
              <a:rPr lang="en-US" smtClean="0"/>
              <a:t>‹#›</a:t>
            </a:fld>
            <a:endParaRPr lang="en-US"/>
          </a:p>
        </p:txBody>
      </p:sp>
    </p:spTree>
    <p:extLst>
      <p:ext uri="{BB962C8B-B14F-4D97-AF65-F5344CB8AC3E}">
        <p14:creationId xmlns:p14="http://schemas.microsoft.com/office/powerpoint/2010/main" val="28469700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8F3C2-E998-460B-DC80-DF48C0549F1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8BFF74D-2569-7753-D9FC-F91B8E2957F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5F44C4-B2C1-681B-8581-1165504DF6A2}"/>
              </a:ext>
            </a:extLst>
          </p:cNvPr>
          <p:cNvSpPr>
            <a:spLocks noGrp="1"/>
          </p:cNvSpPr>
          <p:nvPr>
            <p:ph type="dt" sz="half" idx="10"/>
          </p:nvPr>
        </p:nvSpPr>
        <p:spPr/>
        <p:txBody>
          <a:bodyPr/>
          <a:lstStyle/>
          <a:p>
            <a:fld id="{AEBC5D10-B7C8-476E-BC1B-AD1817F88135}" type="datetimeFigureOut">
              <a:rPr lang="en-US" smtClean="0"/>
              <a:t>12/28/22</a:t>
            </a:fld>
            <a:endParaRPr lang="en-US"/>
          </a:p>
        </p:txBody>
      </p:sp>
      <p:sp>
        <p:nvSpPr>
          <p:cNvPr id="5" name="Footer Placeholder 4">
            <a:extLst>
              <a:ext uri="{FF2B5EF4-FFF2-40B4-BE49-F238E27FC236}">
                <a16:creationId xmlns:a16="http://schemas.microsoft.com/office/drawing/2014/main" id="{D109ECED-DC55-050F-246C-014FC6DEE6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DE804F-9881-8EAE-FF62-6203E674BEE1}"/>
              </a:ext>
            </a:extLst>
          </p:cNvPr>
          <p:cNvSpPr>
            <a:spLocks noGrp="1"/>
          </p:cNvSpPr>
          <p:nvPr>
            <p:ph type="sldNum" sz="quarter" idx="12"/>
          </p:nvPr>
        </p:nvSpPr>
        <p:spPr/>
        <p:txBody>
          <a:bodyPr/>
          <a:lstStyle/>
          <a:p>
            <a:fld id="{8990130D-CD1B-44DC-A15D-88E2089EB73E}" type="slidenum">
              <a:rPr lang="en-US" smtClean="0"/>
              <a:t>‹#›</a:t>
            </a:fld>
            <a:endParaRPr lang="en-US"/>
          </a:p>
        </p:txBody>
      </p:sp>
    </p:spTree>
    <p:extLst>
      <p:ext uri="{BB962C8B-B14F-4D97-AF65-F5344CB8AC3E}">
        <p14:creationId xmlns:p14="http://schemas.microsoft.com/office/powerpoint/2010/main" val="19507549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8BF1BC1-136D-E640-CD74-23E246B1A0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C9AEE0D-ECB4-846D-3A2F-1ACAE53D5D5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69345D-CA8A-DBC1-68CE-3A04622D6068}"/>
              </a:ext>
            </a:extLst>
          </p:cNvPr>
          <p:cNvSpPr>
            <a:spLocks noGrp="1"/>
          </p:cNvSpPr>
          <p:nvPr>
            <p:ph type="dt" sz="half" idx="10"/>
          </p:nvPr>
        </p:nvSpPr>
        <p:spPr/>
        <p:txBody>
          <a:bodyPr/>
          <a:lstStyle/>
          <a:p>
            <a:fld id="{AEBC5D10-B7C8-476E-BC1B-AD1817F88135}" type="datetimeFigureOut">
              <a:rPr lang="en-US" smtClean="0"/>
              <a:t>12/28/22</a:t>
            </a:fld>
            <a:endParaRPr lang="en-US"/>
          </a:p>
        </p:txBody>
      </p:sp>
      <p:sp>
        <p:nvSpPr>
          <p:cNvPr id="5" name="Footer Placeholder 4">
            <a:extLst>
              <a:ext uri="{FF2B5EF4-FFF2-40B4-BE49-F238E27FC236}">
                <a16:creationId xmlns:a16="http://schemas.microsoft.com/office/drawing/2014/main" id="{C328D69A-C46B-23D4-1AC1-0313E7FDDF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69319F-2E48-C213-9D2F-178044D2CF25}"/>
              </a:ext>
            </a:extLst>
          </p:cNvPr>
          <p:cNvSpPr>
            <a:spLocks noGrp="1"/>
          </p:cNvSpPr>
          <p:nvPr>
            <p:ph type="sldNum" sz="quarter" idx="12"/>
          </p:nvPr>
        </p:nvSpPr>
        <p:spPr/>
        <p:txBody>
          <a:bodyPr/>
          <a:lstStyle/>
          <a:p>
            <a:fld id="{8990130D-CD1B-44DC-A15D-88E2089EB73E}" type="slidenum">
              <a:rPr lang="en-US" smtClean="0"/>
              <a:t>‹#›</a:t>
            </a:fld>
            <a:endParaRPr lang="en-US"/>
          </a:p>
        </p:txBody>
      </p:sp>
    </p:spTree>
    <p:extLst>
      <p:ext uri="{BB962C8B-B14F-4D97-AF65-F5344CB8AC3E}">
        <p14:creationId xmlns:p14="http://schemas.microsoft.com/office/powerpoint/2010/main" val="11615625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924FC-512E-6137-2E8D-136BC8CF5E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F5ACB9-7AB9-A792-7702-E46EB6D7EE7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CE0734-FC2E-0A64-F0BA-CB7D19B1581B}"/>
              </a:ext>
            </a:extLst>
          </p:cNvPr>
          <p:cNvSpPr>
            <a:spLocks noGrp="1"/>
          </p:cNvSpPr>
          <p:nvPr>
            <p:ph type="dt" sz="half" idx="10"/>
          </p:nvPr>
        </p:nvSpPr>
        <p:spPr/>
        <p:txBody>
          <a:bodyPr/>
          <a:lstStyle/>
          <a:p>
            <a:fld id="{AEBC5D10-B7C8-476E-BC1B-AD1817F88135}" type="datetimeFigureOut">
              <a:rPr lang="en-US" smtClean="0"/>
              <a:t>12/28/22</a:t>
            </a:fld>
            <a:endParaRPr lang="en-US"/>
          </a:p>
        </p:txBody>
      </p:sp>
      <p:sp>
        <p:nvSpPr>
          <p:cNvPr id="5" name="Footer Placeholder 4">
            <a:extLst>
              <a:ext uri="{FF2B5EF4-FFF2-40B4-BE49-F238E27FC236}">
                <a16:creationId xmlns:a16="http://schemas.microsoft.com/office/drawing/2014/main" id="{F20B453E-D460-E3D8-8E3E-E36D53E419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117B73-9E28-AC31-60FE-EC48487B82DC}"/>
              </a:ext>
            </a:extLst>
          </p:cNvPr>
          <p:cNvSpPr>
            <a:spLocks noGrp="1"/>
          </p:cNvSpPr>
          <p:nvPr>
            <p:ph type="sldNum" sz="quarter" idx="12"/>
          </p:nvPr>
        </p:nvSpPr>
        <p:spPr/>
        <p:txBody>
          <a:bodyPr/>
          <a:lstStyle/>
          <a:p>
            <a:fld id="{8990130D-CD1B-44DC-A15D-88E2089EB73E}" type="slidenum">
              <a:rPr lang="en-US" smtClean="0"/>
              <a:t>‹#›</a:t>
            </a:fld>
            <a:endParaRPr lang="en-US"/>
          </a:p>
        </p:txBody>
      </p:sp>
    </p:spTree>
    <p:extLst>
      <p:ext uri="{BB962C8B-B14F-4D97-AF65-F5344CB8AC3E}">
        <p14:creationId xmlns:p14="http://schemas.microsoft.com/office/powerpoint/2010/main" val="42400818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A7777-4363-0A15-91F3-A5AE70AA2BB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072975C-CEC4-A9FA-CD4D-7DF98726C11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5CC5AD7-C98F-75A6-8C46-6C824EDB7E45}"/>
              </a:ext>
            </a:extLst>
          </p:cNvPr>
          <p:cNvSpPr>
            <a:spLocks noGrp="1"/>
          </p:cNvSpPr>
          <p:nvPr>
            <p:ph type="dt" sz="half" idx="10"/>
          </p:nvPr>
        </p:nvSpPr>
        <p:spPr/>
        <p:txBody>
          <a:bodyPr/>
          <a:lstStyle/>
          <a:p>
            <a:fld id="{AEBC5D10-B7C8-476E-BC1B-AD1817F88135}" type="datetimeFigureOut">
              <a:rPr lang="en-US" smtClean="0"/>
              <a:t>12/28/22</a:t>
            </a:fld>
            <a:endParaRPr lang="en-US"/>
          </a:p>
        </p:txBody>
      </p:sp>
      <p:sp>
        <p:nvSpPr>
          <p:cNvPr id="5" name="Footer Placeholder 4">
            <a:extLst>
              <a:ext uri="{FF2B5EF4-FFF2-40B4-BE49-F238E27FC236}">
                <a16:creationId xmlns:a16="http://schemas.microsoft.com/office/drawing/2014/main" id="{B5EEF3E2-8FE3-50B2-9A39-ECE1B1FE68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A7EF02-8132-75D0-7A6A-B16678EB71E6}"/>
              </a:ext>
            </a:extLst>
          </p:cNvPr>
          <p:cNvSpPr>
            <a:spLocks noGrp="1"/>
          </p:cNvSpPr>
          <p:nvPr>
            <p:ph type="sldNum" sz="quarter" idx="12"/>
          </p:nvPr>
        </p:nvSpPr>
        <p:spPr/>
        <p:txBody>
          <a:bodyPr/>
          <a:lstStyle/>
          <a:p>
            <a:fld id="{8990130D-CD1B-44DC-A15D-88E2089EB73E}" type="slidenum">
              <a:rPr lang="en-US" smtClean="0"/>
              <a:t>‹#›</a:t>
            </a:fld>
            <a:endParaRPr lang="en-US"/>
          </a:p>
        </p:txBody>
      </p:sp>
    </p:spTree>
    <p:extLst>
      <p:ext uri="{BB962C8B-B14F-4D97-AF65-F5344CB8AC3E}">
        <p14:creationId xmlns:p14="http://schemas.microsoft.com/office/powerpoint/2010/main" val="14729636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C9EE7-FE3F-C7B2-5B16-47C3037D0F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66D7E5-68B2-1539-5728-D707A23EE57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3FF57D2-E630-64B3-015A-A3339DBC1AB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7BDFE60-25A7-0BCB-F368-AC29E6F527EE}"/>
              </a:ext>
            </a:extLst>
          </p:cNvPr>
          <p:cNvSpPr>
            <a:spLocks noGrp="1"/>
          </p:cNvSpPr>
          <p:nvPr>
            <p:ph type="dt" sz="half" idx="10"/>
          </p:nvPr>
        </p:nvSpPr>
        <p:spPr/>
        <p:txBody>
          <a:bodyPr/>
          <a:lstStyle/>
          <a:p>
            <a:fld id="{AEBC5D10-B7C8-476E-BC1B-AD1817F88135}" type="datetimeFigureOut">
              <a:rPr lang="en-US" smtClean="0"/>
              <a:t>12/28/22</a:t>
            </a:fld>
            <a:endParaRPr lang="en-US"/>
          </a:p>
        </p:txBody>
      </p:sp>
      <p:sp>
        <p:nvSpPr>
          <p:cNvPr id="6" name="Footer Placeholder 5">
            <a:extLst>
              <a:ext uri="{FF2B5EF4-FFF2-40B4-BE49-F238E27FC236}">
                <a16:creationId xmlns:a16="http://schemas.microsoft.com/office/drawing/2014/main" id="{C0ECDAD0-B33A-1042-273C-BA2AFD9D8C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A9B9A6-5EDC-4B92-0C16-B3BCD7D0CE0E}"/>
              </a:ext>
            </a:extLst>
          </p:cNvPr>
          <p:cNvSpPr>
            <a:spLocks noGrp="1"/>
          </p:cNvSpPr>
          <p:nvPr>
            <p:ph type="sldNum" sz="quarter" idx="12"/>
          </p:nvPr>
        </p:nvSpPr>
        <p:spPr/>
        <p:txBody>
          <a:bodyPr/>
          <a:lstStyle/>
          <a:p>
            <a:fld id="{8990130D-CD1B-44DC-A15D-88E2089EB73E}" type="slidenum">
              <a:rPr lang="en-US" smtClean="0"/>
              <a:t>‹#›</a:t>
            </a:fld>
            <a:endParaRPr lang="en-US"/>
          </a:p>
        </p:txBody>
      </p:sp>
    </p:spTree>
    <p:extLst>
      <p:ext uri="{BB962C8B-B14F-4D97-AF65-F5344CB8AC3E}">
        <p14:creationId xmlns:p14="http://schemas.microsoft.com/office/powerpoint/2010/main" val="7198015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027DD-7153-883A-40C3-4687CA8C66C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A87549-6441-EA70-2602-909AB5069C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54AA890-7431-1166-C319-0E3B395B40F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1BBE8A-0AB4-EEB1-373C-8FD53C086C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DF70E91-269A-487E-A551-81C74E9251C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95F42B8-2CC3-B06D-41AF-37250F4F3DB9}"/>
              </a:ext>
            </a:extLst>
          </p:cNvPr>
          <p:cNvSpPr>
            <a:spLocks noGrp="1"/>
          </p:cNvSpPr>
          <p:nvPr>
            <p:ph type="dt" sz="half" idx="10"/>
          </p:nvPr>
        </p:nvSpPr>
        <p:spPr/>
        <p:txBody>
          <a:bodyPr/>
          <a:lstStyle/>
          <a:p>
            <a:fld id="{AEBC5D10-B7C8-476E-BC1B-AD1817F88135}" type="datetimeFigureOut">
              <a:rPr lang="en-US" smtClean="0"/>
              <a:t>12/28/22</a:t>
            </a:fld>
            <a:endParaRPr lang="en-US"/>
          </a:p>
        </p:txBody>
      </p:sp>
      <p:sp>
        <p:nvSpPr>
          <p:cNvPr id="8" name="Footer Placeholder 7">
            <a:extLst>
              <a:ext uri="{FF2B5EF4-FFF2-40B4-BE49-F238E27FC236}">
                <a16:creationId xmlns:a16="http://schemas.microsoft.com/office/drawing/2014/main" id="{80D7E7D6-BEE8-B730-9B59-AE68D2E7378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3B11CF8-F3BA-985A-F41F-73FEAEEFE2AD}"/>
              </a:ext>
            </a:extLst>
          </p:cNvPr>
          <p:cNvSpPr>
            <a:spLocks noGrp="1"/>
          </p:cNvSpPr>
          <p:nvPr>
            <p:ph type="sldNum" sz="quarter" idx="12"/>
          </p:nvPr>
        </p:nvSpPr>
        <p:spPr/>
        <p:txBody>
          <a:bodyPr/>
          <a:lstStyle/>
          <a:p>
            <a:fld id="{8990130D-CD1B-44DC-A15D-88E2089EB73E}" type="slidenum">
              <a:rPr lang="en-US" smtClean="0"/>
              <a:t>‹#›</a:t>
            </a:fld>
            <a:endParaRPr lang="en-US"/>
          </a:p>
        </p:txBody>
      </p:sp>
    </p:spTree>
    <p:extLst>
      <p:ext uri="{BB962C8B-B14F-4D97-AF65-F5344CB8AC3E}">
        <p14:creationId xmlns:p14="http://schemas.microsoft.com/office/powerpoint/2010/main" val="22932253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8E94C-4E4A-E340-BC3B-E8E4AAD6D5F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9D1336-6252-2414-8A35-B64D13116553}"/>
              </a:ext>
            </a:extLst>
          </p:cNvPr>
          <p:cNvSpPr>
            <a:spLocks noGrp="1"/>
          </p:cNvSpPr>
          <p:nvPr>
            <p:ph type="dt" sz="half" idx="10"/>
          </p:nvPr>
        </p:nvSpPr>
        <p:spPr/>
        <p:txBody>
          <a:bodyPr/>
          <a:lstStyle/>
          <a:p>
            <a:fld id="{AEBC5D10-B7C8-476E-BC1B-AD1817F88135}" type="datetimeFigureOut">
              <a:rPr lang="en-US" smtClean="0"/>
              <a:t>12/28/22</a:t>
            </a:fld>
            <a:endParaRPr lang="en-US"/>
          </a:p>
        </p:txBody>
      </p:sp>
      <p:sp>
        <p:nvSpPr>
          <p:cNvPr id="4" name="Footer Placeholder 3">
            <a:extLst>
              <a:ext uri="{FF2B5EF4-FFF2-40B4-BE49-F238E27FC236}">
                <a16:creationId xmlns:a16="http://schemas.microsoft.com/office/drawing/2014/main" id="{79A065F5-3F7D-69D3-D731-4DA791D2602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4AD9EC8-19ED-D61C-F26B-C6C4E7157789}"/>
              </a:ext>
            </a:extLst>
          </p:cNvPr>
          <p:cNvSpPr>
            <a:spLocks noGrp="1"/>
          </p:cNvSpPr>
          <p:nvPr>
            <p:ph type="sldNum" sz="quarter" idx="12"/>
          </p:nvPr>
        </p:nvSpPr>
        <p:spPr/>
        <p:txBody>
          <a:bodyPr/>
          <a:lstStyle/>
          <a:p>
            <a:fld id="{8990130D-CD1B-44DC-A15D-88E2089EB73E}" type="slidenum">
              <a:rPr lang="en-US" smtClean="0"/>
              <a:t>‹#›</a:t>
            </a:fld>
            <a:endParaRPr lang="en-US"/>
          </a:p>
        </p:txBody>
      </p:sp>
    </p:spTree>
    <p:extLst>
      <p:ext uri="{BB962C8B-B14F-4D97-AF65-F5344CB8AC3E}">
        <p14:creationId xmlns:p14="http://schemas.microsoft.com/office/powerpoint/2010/main" val="474940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6E7C3F-7F26-5D6B-281E-85B67184073E}"/>
              </a:ext>
            </a:extLst>
          </p:cNvPr>
          <p:cNvSpPr>
            <a:spLocks noGrp="1"/>
          </p:cNvSpPr>
          <p:nvPr>
            <p:ph type="dt" sz="half" idx="10"/>
          </p:nvPr>
        </p:nvSpPr>
        <p:spPr/>
        <p:txBody>
          <a:bodyPr/>
          <a:lstStyle/>
          <a:p>
            <a:fld id="{AEBC5D10-B7C8-476E-BC1B-AD1817F88135}" type="datetimeFigureOut">
              <a:rPr lang="en-US" smtClean="0"/>
              <a:t>12/28/22</a:t>
            </a:fld>
            <a:endParaRPr lang="en-US"/>
          </a:p>
        </p:txBody>
      </p:sp>
      <p:sp>
        <p:nvSpPr>
          <p:cNvPr id="3" name="Footer Placeholder 2">
            <a:extLst>
              <a:ext uri="{FF2B5EF4-FFF2-40B4-BE49-F238E27FC236}">
                <a16:creationId xmlns:a16="http://schemas.microsoft.com/office/drawing/2014/main" id="{F628FF79-5D21-37F5-53E4-4192D39F80D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29266B6-6171-6402-CF3B-1099D766A7FA}"/>
              </a:ext>
            </a:extLst>
          </p:cNvPr>
          <p:cNvSpPr>
            <a:spLocks noGrp="1"/>
          </p:cNvSpPr>
          <p:nvPr>
            <p:ph type="sldNum" sz="quarter" idx="12"/>
          </p:nvPr>
        </p:nvSpPr>
        <p:spPr/>
        <p:txBody>
          <a:bodyPr/>
          <a:lstStyle/>
          <a:p>
            <a:fld id="{8990130D-CD1B-44DC-A15D-88E2089EB73E}" type="slidenum">
              <a:rPr lang="en-US" smtClean="0"/>
              <a:t>‹#›</a:t>
            </a:fld>
            <a:endParaRPr lang="en-US"/>
          </a:p>
        </p:txBody>
      </p:sp>
    </p:spTree>
    <p:extLst>
      <p:ext uri="{BB962C8B-B14F-4D97-AF65-F5344CB8AC3E}">
        <p14:creationId xmlns:p14="http://schemas.microsoft.com/office/powerpoint/2010/main" val="28447214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35983-1015-5926-1129-56CFADEAE1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5ECF6E4-D359-4B0D-E615-9D667A9322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90C1AC-F6E1-3DE7-9AF5-599A8413A8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5ECD35-859C-942A-44E9-7AE2EE9E0A2F}"/>
              </a:ext>
            </a:extLst>
          </p:cNvPr>
          <p:cNvSpPr>
            <a:spLocks noGrp="1"/>
          </p:cNvSpPr>
          <p:nvPr>
            <p:ph type="dt" sz="half" idx="10"/>
          </p:nvPr>
        </p:nvSpPr>
        <p:spPr/>
        <p:txBody>
          <a:bodyPr/>
          <a:lstStyle/>
          <a:p>
            <a:fld id="{AEBC5D10-B7C8-476E-BC1B-AD1817F88135}" type="datetimeFigureOut">
              <a:rPr lang="en-US" smtClean="0"/>
              <a:t>12/28/22</a:t>
            </a:fld>
            <a:endParaRPr lang="en-US"/>
          </a:p>
        </p:txBody>
      </p:sp>
      <p:sp>
        <p:nvSpPr>
          <p:cNvPr id="6" name="Footer Placeholder 5">
            <a:extLst>
              <a:ext uri="{FF2B5EF4-FFF2-40B4-BE49-F238E27FC236}">
                <a16:creationId xmlns:a16="http://schemas.microsoft.com/office/drawing/2014/main" id="{6D207D27-D20F-3674-F6B5-EFB7E9A75F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6F4FD7-03D0-070F-A403-E950EF981A00}"/>
              </a:ext>
            </a:extLst>
          </p:cNvPr>
          <p:cNvSpPr>
            <a:spLocks noGrp="1"/>
          </p:cNvSpPr>
          <p:nvPr>
            <p:ph type="sldNum" sz="quarter" idx="12"/>
          </p:nvPr>
        </p:nvSpPr>
        <p:spPr/>
        <p:txBody>
          <a:bodyPr/>
          <a:lstStyle/>
          <a:p>
            <a:fld id="{8990130D-CD1B-44DC-A15D-88E2089EB73E}" type="slidenum">
              <a:rPr lang="en-US" smtClean="0"/>
              <a:t>‹#›</a:t>
            </a:fld>
            <a:endParaRPr lang="en-US"/>
          </a:p>
        </p:txBody>
      </p:sp>
    </p:spTree>
    <p:extLst>
      <p:ext uri="{BB962C8B-B14F-4D97-AF65-F5344CB8AC3E}">
        <p14:creationId xmlns:p14="http://schemas.microsoft.com/office/powerpoint/2010/main" val="21419527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90DCB-BD43-2559-74D5-95525E2F16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94DE08E-880B-8BFD-D69F-27B70ADD4C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1CE250-8554-9D29-E4A3-393FE61981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734E7D-59F5-E8DD-1976-AB04C98D9A78}"/>
              </a:ext>
            </a:extLst>
          </p:cNvPr>
          <p:cNvSpPr>
            <a:spLocks noGrp="1"/>
          </p:cNvSpPr>
          <p:nvPr>
            <p:ph type="dt" sz="half" idx="10"/>
          </p:nvPr>
        </p:nvSpPr>
        <p:spPr/>
        <p:txBody>
          <a:bodyPr/>
          <a:lstStyle/>
          <a:p>
            <a:fld id="{AEBC5D10-B7C8-476E-BC1B-AD1817F88135}" type="datetimeFigureOut">
              <a:rPr lang="en-US" smtClean="0"/>
              <a:t>12/28/22</a:t>
            </a:fld>
            <a:endParaRPr lang="en-US"/>
          </a:p>
        </p:txBody>
      </p:sp>
      <p:sp>
        <p:nvSpPr>
          <p:cNvPr id="6" name="Footer Placeholder 5">
            <a:extLst>
              <a:ext uri="{FF2B5EF4-FFF2-40B4-BE49-F238E27FC236}">
                <a16:creationId xmlns:a16="http://schemas.microsoft.com/office/drawing/2014/main" id="{DD0CC2DB-17BA-8777-820D-2D818D47C9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79FD06-C0B8-59E8-9A2B-A86E6F3668BD}"/>
              </a:ext>
            </a:extLst>
          </p:cNvPr>
          <p:cNvSpPr>
            <a:spLocks noGrp="1"/>
          </p:cNvSpPr>
          <p:nvPr>
            <p:ph type="sldNum" sz="quarter" idx="12"/>
          </p:nvPr>
        </p:nvSpPr>
        <p:spPr/>
        <p:txBody>
          <a:bodyPr/>
          <a:lstStyle/>
          <a:p>
            <a:fld id="{8990130D-CD1B-44DC-A15D-88E2089EB73E}" type="slidenum">
              <a:rPr lang="en-US" smtClean="0"/>
              <a:t>‹#›</a:t>
            </a:fld>
            <a:endParaRPr lang="en-US"/>
          </a:p>
        </p:txBody>
      </p:sp>
    </p:spTree>
    <p:extLst>
      <p:ext uri="{BB962C8B-B14F-4D97-AF65-F5344CB8AC3E}">
        <p14:creationId xmlns:p14="http://schemas.microsoft.com/office/powerpoint/2010/main" val="33095760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795C01-40BB-6959-DF3F-966E65A416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5E6C30D-934D-12A9-9EA0-16A9FF1DB8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85326B-CE28-23AC-014F-CBBDB5D900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BC5D10-B7C8-476E-BC1B-AD1817F88135}" type="datetimeFigureOut">
              <a:rPr lang="en-US" smtClean="0"/>
              <a:t>12/28/22</a:t>
            </a:fld>
            <a:endParaRPr lang="en-US"/>
          </a:p>
        </p:txBody>
      </p:sp>
      <p:sp>
        <p:nvSpPr>
          <p:cNvPr id="5" name="Footer Placeholder 4">
            <a:extLst>
              <a:ext uri="{FF2B5EF4-FFF2-40B4-BE49-F238E27FC236}">
                <a16:creationId xmlns:a16="http://schemas.microsoft.com/office/drawing/2014/main" id="{41FF02DA-2FFF-30C4-2649-9A2A419CF9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132D074-580D-6B66-7946-D0C2AF0402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90130D-CD1B-44DC-A15D-88E2089EB73E}" type="slidenum">
              <a:rPr lang="en-US" smtClean="0"/>
              <a:t>‹#›</a:t>
            </a:fld>
            <a:endParaRPr lang="en-US"/>
          </a:p>
        </p:txBody>
      </p:sp>
    </p:spTree>
    <p:extLst>
      <p:ext uri="{BB962C8B-B14F-4D97-AF65-F5344CB8AC3E}">
        <p14:creationId xmlns:p14="http://schemas.microsoft.com/office/powerpoint/2010/main" val="41940697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32.jpeg"/><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hyperlink" Target="https://www.youtube.com/watch?v=IoOHw_EY6T0"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8.png"/><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51.jp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svg"/><Relationship Id="rId3" Type="http://schemas.openxmlformats.org/officeDocument/2006/relationships/image" Target="../media/image5.jpeg"/><Relationship Id="rId7" Type="http://schemas.openxmlformats.org/officeDocument/2006/relationships/image" Target="../media/image9.svg"/><Relationship Id="rId12" Type="http://schemas.openxmlformats.org/officeDocument/2006/relationships/image" Target="../media/image14.png"/><Relationship Id="rId17" Type="http://schemas.openxmlformats.org/officeDocument/2006/relationships/image" Target="../media/image19.svg"/><Relationship Id="rId2" Type="http://schemas.openxmlformats.org/officeDocument/2006/relationships/notesSlide" Target="../notesSlides/notesSlide5.xml"/><Relationship Id="rId16"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7.svg"/><Relationship Id="rId15" Type="http://schemas.openxmlformats.org/officeDocument/2006/relationships/image" Target="../media/image17.sv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svg"/><Relationship Id="rId1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www.youtube.com/watch?v=IN28xSzYv94"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EE15CF-8361-75B8-7BA4-E901205420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516" y="-109330"/>
            <a:ext cx="12880482" cy="7146234"/>
          </a:xfrm>
          <a:prstGeom prst="rect">
            <a:avLst/>
          </a:prstGeom>
        </p:spPr>
      </p:pic>
      <p:sp>
        <p:nvSpPr>
          <p:cNvPr id="7" name="TextBox 6">
            <a:extLst>
              <a:ext uri="{FF2B5EF4-FFF2-40B4-BE49-F238E27FC236}">
                <a16:creationId xmlns:a16="http://schemas.microsoft.com/office/drawing/2014/main" id="{6C29FC47-F176-CBF0-E8EE-073CCFA55E9F}"/>
              </a:ext>
            </a:extLst>
          </p:cNvPr>
          <p:cNvSpPr txBox="1"/>
          <p:nvPr/>
        </p:nvSpPr>
        <p:spPr>
          <a:xfrm>
            <a:off x="922189" y="6165611"/>
            <a:ext cx="10734261" cy="523220"/>
          </a:xfrm>
          <a:prstGeom prst="rect">
            <a:avLst/>
          </a:prstGeom>
          <a:noFill/>
        </p:spPr>
        <p:txBody>
          <a:bodyPr wrap="square">
            <a:spAutoFit/>
          </a:bodyPr>
          <a:lstStyle/>
          <a:p>
            <a:pPr algn="ctr"/>
            <a:r>
              <a:rPr lang="en-US" sz="2800" b="1" dirty="0">
                <a:solidFill>
                  <a:schemeClr val="accent1">
                    <a:lumMod val="50000"/>
                  </a:schemeClr>
                </a:solidFill>
                <a:latin typeface="Josephin Sans"/>
              </a:rPr>
              <a:t>Clearing a Path to Safety, Savings and Sustainability </a:t>
            </a:r>
            <a:r>
              <a:rPr lang="en-US" sz="2800" b="1" dirty="0">
                <a:solidFill>
                  <a:srgbClr val="0070C0"/>
                </a:solidFill>
                <a:latin typeface="Josephin Sans"/>
              </a:rPr>
              <a:t>Using Less Salt</a:t>
            </a:r>
          </a:p>
        </p:txBody>
      </p:sp>
    </p:spTree>
    <p:extLst>
      <p:ext uri="{BB962C8B-B14F-4D97-AF65-F5344CB8AC3E}">
        <p14:creationId xmlns:p14="http://schemas.microsoft.com/office/powerpoint/2010/main" val="28603296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B0E61D-8DBF-F744-5FA2-4A1612AE7B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94A96816-DFE9-6873-E7FF-22F000312BD9}"/>
              </a:ext>
            </a:extLst>
          </p:cNvPr>
          <p:cNvSpPr txBox="1"/>
          <p:nvPr/>
        </p:nvSpPr>
        <p:spPr>
          <a:xfrm>
            <a:off x="5347927" y="657483"/>
            <a:ext cx="6198432" cy="1200329"/>
          </a:xfrm>
          <a:prstGeom prst="rect">
            <a:avLst/>
          </a:prstGeom>
          <a:noFill/>
        </p:spPr>
        <p:txBody>
          <a:bodyPr wrap="square">
            <a:spAutoFit/>
          </a:bodyPr>
          <a:lstStyle/>
          <a:p>
            <a:pPr algn="ctr"/>
            <a:r>
              <a:rPr lang="en-US" sz="2400" b="1" i="1" dirty="0">
                <a:solidFill>
                  <a:schemeClr val="bg1"/>
                </a:solidFill>
                <a:latin typeface="Josephin Sans"/>
              </a:rPr>
              <a:t>“Three years ago, if you had told me that I could reduce salt and increase safety, I wouldn’t have believed it,” </a:t>
            </a:r>
          </a:p>
        </p:txBody>
      </p:sp>
      <p:sp>
        <p:nvSpPr>
          <p:cNvPr id="7" name="TextBox 6">
            <a:extLst>
              <a:ext uri="{FF2B5EF4-FFF2-40B4-BE49-F238E27FC236}">
                <a16:creationId xmlns:a16="http://schemas.microsoft.com/office/drawing/2014/main" id="{504EE744-861E-077D-BF37-CF3634C2A457}"/>
              </a:ext>
            </a:extLst>
          </p:cNvPr>
          <p:cNvSpPr txBox="1"/>
          <p:nvPr/>
        </p:nvSpPr>
        <p:spPr>
          <a:xfrm>
            <a:off x="5347927" y="1809004"/>
            <a:ext cx="6198432" cy="646331"/>
          </a:xfrm>
          <a:prstGeom prst="rect">
            <a:avLst/>
          </a:prstGeom>
          <a:noFill/>
        </p:spPr>
        <p:txBody>
          <a:bodyPr wrap="square">
            <a:spAutoFit/>
          </a:bodyPr>
          <a:lstStyle/>
          <a:p>
            <a:pPr algn="ctr"/>
            <a:r>
              <a:rPr lang="en-US" b="1" dirty="0">
                <a:solidFill>
                  <a:schemeClr val="bg1"/>
                </a:solidFill>
                <a:latin typeface="Josephin Sans"/>
              </a:rPr>
              <a:t>- Nick Queensland, ground maintenance supervisor, </a:t>
            </a:r>
          </a:p>
          <a:p>
            <a:pPr algn="ctr"/>
            <a:r>
              <a:rPr lang="en-US" b="1" dirty="0">
                <a:solidFill>
                  <a:schemeClr val="bg1"/>
                </a:solidFill>
                <a:latin typeface="Josephin Sans"/>
              </a:rPr>
              <a:t>Mayo Clinic, Rochester</a:t>
            </a:r>
          </a:p>
        </p:txBody>
      </p:sp>
    </p:spTree>
    <p:extLst>
      <p:ext uri="{BB962C8B-B14F-4D97-AF65-F5344CB8AC3E}">
        <p14:creationId xmlns:p14="http://schemas.microsoft.com/office/powerpoint/2010/main" val="41980054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9FD4EE-0624-3A27-E076-36AB00E5B83C}"/>
              </a:ext>
            </a:extLst>
          </p:cNvPr>
          <p:cNvSpPr>
            <a:spLocks noGrp="1"/>
          </p:cNvSpPr>
          <p:nvPr>
            <p:ph idx="1"/>
          </p:nvPr>
        </p:nvSpPr>
        <p:spPr>
          <a:xfrm>
            <a:off x="5791200" y="266700"/>
            <a:ext cx="6112434" cy="2006600"/>
          </a:xfr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6200000" scaled="1"/>
            <a:tileRect/>
          </a:gradFill>
        </p:spPr>
        <p:txBody>
          <a:bodyPr>
            <a:normAutofit/>
          </a:bodyPr>
          <a:lstStyle/>
          <a:p>
            <a:pPr marL="0" indent="0" algn="ctr">
              <a:buNone/>
            </a:pPr>
            <a:r>
              <a:rPr lang="en-US" b="1" i="1" dirty="0">
                <a:solidFill>
                  <a:schemeClr val="bg1"/>
                </a:solidFill>
                <a:latin typeface="Josephin Sans"/>
                <a:ea typeface="Calibri" panose="020F0502020204030204" pitchFamily="34" charset="0"/>
                <a:cs typeface="Arial" panose="020B0604020202020204" pitchFamily="34" charset="0"/>
              </a:rPr>
              <a:t>“</a:t>
            </a:r>
            <a:r>
              <a:rPr lang="en-US" sz="2400" b="1" i="1" dirty="0">
                <a:solidFill>
                  <a:schemeClr val="bg1"/>
                </a:solidFill>
                <a:latin typeface="Josephin Sans"/>
                <a:ea typeface="Calibri" panose="020F0502020204030204" pitchFamily="34" charset="0"/>
                <a:cs typeface="Arial" panose="020B0604020202020204" pitchFamily="34" charset="0"/>
              </a:rPr>
              <a:t>It’s better for the environment, </a:t>
            </a:r>
            <a:br>
              <a:rPr lang="en-US" sz="2400" b="1" i="1" dirty="0">
                <a:solidFill>
                  <a:schemeClr val="bg1"/>
                </a:solidFill>
                <a:latin typeface="Josephin Sans"/>
                <a:ea typeface="Calibri" panose="020F0502020204030204" pitchFamily="34" charset="0"/>
                <a:cs typeface="Arial" panose="020B0604020202020204" pitchFamily="34" charset="0"/>
              </a:rPr>
            </a:br>
            <a:r>
              <a:rPr lang="en-US" sz="2400" b="1" i="1" dirty="0">
                <a:solidFill>
                  <a:schemeClr val="bg1"/>
                </a:solidFill>
                <a:latin typeface="Josephin Sans"/>
                <a:ea typeface="Calibri" panose="020F0502020204030204" pitchFamily="34" charset="0"/>
                <a:cs typeface="Arial" panose="020B0604020202020204" pitchFamily="34" charset="0"/>
              </a:rPr>
              <a:t>it saves the association money,</a:t>
            </a:r>
            <a:br>
              <a:rPr lang="en-US" sz="2400" b="1" i="1" dirty="0">
                <a:solidFill>
                  <a:schemeClr val="bg1"/>
                </a:solidFill>
                <a:latin typeface="Josephin Sans"/>
                <a:ea typeface="Calibri" panose="020F0502020204030204" pitchFamily="34" charset="0"/>
                <a:cs typeface="Arial" panose="020B0604020202020204" pitchFamily="34" charset="0"/>
              </a:rPr>
            </a:br>
            <a:r>
              <a:rPr lang="en-US" sz="2400" b="1" i="1" dirty="0">
                <a:solidFill>
                  <a:schemeClr val="bg1"/>
                </a:solidFill>
                <a:latin typeface="Josephin Sans"/>
                <a:ea typeface="Calibri" panose="020F0502020204030204" pitchFamily="34" charset="0"/>
                <a:cs typeface="Arial" panose="020B0604020202020204" pitchFamily="34" charset="0"/>
              </a:rPr>
              <a:t>and saves on repairs in the long run. </a:t>
            </a:r>
            <a:br>
              <a:rPr lang="en-US" sz="2400" b="1" i="1" dirty="0">
                <a:solidFill>
                  <a:schemeClr val="bg1"/>
                </a:solidFill>
                <a:latin typeface="Josephin Sans"/>
                <a:ea typeface="Calibri" panose="020F0502020204030204" pitchFamily="34" charset="0"/>
                <a:cs typeface="Arial" panose="020B0604020202020204" pitchFamily="34" charset="0"/>
              </a:rPr>
            </a:br>
            <a:r>
              <a:rPr lang="en-US" sz="2400" b="1" i="1" dirty="0">
                <a:solidFill>
                  <a:schemeClr val="bg1"/>
                </a:solidFill>
                <a:latin typeface="Josephin Sans"/>
                <a:ea typeface="Calibri" panose="020F0502020204030204" pitchFamily="34" charset="0"/>
                <a:cs typeface="Arial" panose="020B0604020202020204" pitchFamily="34" charset="0"/>
              </a:rPr>
              <a:t>It’s a plus all the way around for us.” </a:t>
            </a:r>
          </a:p>
          <a:p>
            <a:pPr marL="0" indent="0" algn="ctr">
              <a:buNone/>
            </a:pPr>
            <a:r>
              <a:rPr lang="en-US" sz="2000" b="1" dirty="0">
                <a:solidFill>
                  <a:schemeClr val="bg1"/>
                </a:solidFill>
                <a:latin typeface="Josephin Sans"/>
                <a:ea typeface="Calibri" panose="020F0502020204030204" pitchFamily="34" charset="0"/>
                <a:cs typeface="Arial" panose="020B0604020202020204" pitchFamily="34" charset="0"/>
              </a:rPr>
              <a:t>– Condo/townhome association board member</a:t>
            </a:r>
            <a:endParaRPr lang="en-US" dirty="0"/>
          </a:p>
        </p:txBody>
      </p:sp>
    </p:spTree>
    <p:extLst>
      <p:ext uri="{BB962C8B-B14F-4D97-AF65-F5344CB8AC3E}">
        <p14:creationId xmlns:p14="http://schemas.microsoft.com/office/powerpoint/2010/main" val="562164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3ED6431-2ED3-FE75-3A5E-77F175807AF9}"/>
              </a:ext>
            </a:extLst>
          </p:cNvPr>
          <p:cNvSpPr txBox="1"/>
          <p:nvPr/>
        </p:nvSpPr>
        <p:spPr>
          <a:xfrm>
            <a:off x="3245126" y="5584705"/>
            <a:ext cx="6042212" cy="1134670"/>
          </a:xfrm>
          <a:prstGeom prst="rect">
            <a:avLst/>
          </a:prstGeom>
          <a:solidFill>
            <a:schemeClr val="tx2">
              <a:lumMod val="20000"/>
              <a:lumOff val="80000"/>
            </a:schemeClr>
          </a:solidFill>
        </p:spPr>
        <p:txBody>
          <a:bodyPr wrap="square" rtlCol="0">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1" u="none" strike="noStrike" kern="1200" cap="none" spc="0" normalizeH="0" baseline="0" noProof="0" dirty="0">
                <a:ln>
                  <a:noFill/>
                </a:ln>
                <a:solidFill>
                  <a:srgbClr val="002060"/>
                </a:solidFill>
                <a:effectLst/>
                <a:uLnTx/>
                <a:uFillTx/>
                <a:latin typeface="Josephin Sans"/>
                <a:ea typeface="+mn-ea"/>
                <a:cs typeface="Arial" panose="020B0604020202020204" pitchFamily="34" charset="0"/>
              </a:rPr>
              <a:t>“It’s a good story: cleaner environment </a:t>
            </a:r>
            <a:br>
              <a:rPr kumimoji="0" lang="en-US" sz="2400" b="1" i="1" u="none" strike="noStrike" kern="1200" cap="none" spc="0" normalizeH="0" baseline="0" noProof="0" dirty="0">
                <a:ln>
                  <a:noFill/>
                </a:ln>
                <a:solidFill>
                  <a:srgbClr val="002060"/>
                </a:solidFill>
                <a:effectLst/>
                <a:uLnTx/>
                <a:uFillTx/>
                <a:latin typeface="Josephin Sans"/>
                <a:ea typeface="+mn-ea"/>
                <a:cs typeface="Arial" panose="020B0604020202020204" pitchFamily="34" charset="0"/>
              </a:rPr>
            </a:br>
            <a:r>
              <a:rPr kumimoji="0" lang="en-US" sz="2400" b="1" i="1" u="none" strike="noStrike" kern="1200" cap="none" spc="0" normalizeH="0" baseline="0" noProof="0" dirty="0">
                <a:ln>
                  <a:noFill/>
                </a:ln>
                <a:solidFill>
                  <a:srgbClr val="002060"/>
                </a:solidFill>
                <a:effectLst/>
                <a:uLnTx/>
                <a:uFillTx/>
                <a:latin typeface="Josephin Sans"/>
                <a:ea typeface="+mn-ea"/>
                <a:cs typeface="Arial" panose="020B0604020202020204" pitchFamily="34" charset="0"/>
              </a:rPr>
              <a:t>and less costly.” </a:t>
            </a:r>
          </a:p>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Josephin Sans"/>
                <a:ea typeface="+mn-ea"/>
                <a:cs typeface="+mn-cs"/>
              </a:rPr>
              <a:t>- Condo/townhome association board member</a:t>
            </a:r>
            <a:endParaRPr kumimoji="0" lang="en-US" sz="2400" b="1" i="1" u="none" strike="noStrike" kern="1200" cap="none" spc="0" normalizeH="0" baseline="0" noProof="0" dirty="0">
              <a:ln>
                <a:noFill/>
              </a:ln>
              <a:solidFill>
                <a:srgbClr val="002060"/>
              </a:solidFill>
              <a:effectLst/>
              <a:uLnTx/>
              <a:uFillTx/>
              <a:latin typeface="Josephin Sans"/>
              <a:ea typeface="+mn-ea"/>
              <a:cs typeface="Arial" panose="020B0604020202020204" pitchFamily="34" charset="0"/>
            </a:endParaRPr>
          </a:p>
        </p:txBody>
      </p:sp>
    </p:spTree>
    <p:extLst>
      <p:ext uri="{BB962C8B-B14F-4D97-AF65-F5344CB8AC3E}">
        <p14:creationId xmlns:p14="http://schemas.microsoft.com/office/powerpoint/2010/main" val="25826501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9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A640D-33F1-8EE6-E9E0-5E83A17396EE}"/>
              </a:ext>
            </a:extLst>
          </p:cNvPr>
          <p:cNvSpPr>
            <a:spLocks noGrp="1"/>
          </p:cNvSpPr>
          <p:nvPr>
            <p:ph type="title"/>
          </p:nvPr>
        </p:nvSpPr>
        <p:spPr/>
        <p:txBody>
          <a:bodyPr>
            <a:noAutofit/>
          </a:bodyPr>
          <a:lstStyle/>
          <a:p>
            <a:pPr algn="ctr"/>
            <a:r>
              <a:rPr lang="en-US" sz="4800" b="1" dirty="0">
                <a:solidFill>
                  <a:srgbClr val="002060"/>
                </a:solidFill>
                <a:effectLst/>
                <a:latin typeface="Josephin Sans"/>
                <a:ea typeface="Calibri" panose="020F0502020204030204" pitchFamily="34" charset="0"/>
                <a:cs typeface="Times New Roman" panose="02020603050405020304" pitchFamily="18" charset="0"/>
              </a:rPr>
              <a:t>Be Smart about Salt Use:</a:t>
            </a:r>
            <a:br>
              <a:rPr lang="en-US" sz="4800" b="1" dirty="0">
                <a:solidFill>
                  <a:srgbClr val="002060"/>
                </a:solidFill>
                <a:effectLst/>
                <a:latin typeface="Josephin Sans"/>
                <a:ea typeface="Calibri" panose="020F0502020204030204" pitchFamily="34" charset="0"/>
                <a:cs typeface="Times New Roman" panose="02020603050405020304" pitchFamily="18" charset="0"/>
              </a:rPr>
            </a:br>
            <a:endParaRPr lang="en-US" sz="4800" b="1" dirty="0">
              <a:solidFill>
                <a:srgbClr val="002060"/>
              </a:solidFill>
              <a:latin typeface="Josephin Sans"/>
            </a:endParaRPr>
          </a:p>
        </p:txBody>
      </p:sp>
      <p:sp>
        <p:nvSpPr>
          <p:cNvPr id="3" name="Content Placeholder 2">
            <a:extLst>
              <a:ext uri="{FF2B5EF4-FFF2-40B4-BE49-F238E27FC236}">
                <a16:creationId xmlns:a16="http://schemas.microsoft.com/office/drawing/2014/main" id="{C66C6A2F-6155-A333-B751-F56E9B020231}"/>
              </a:ext>
            </a:extLst>
          </p:cNvPr>
          <p:cNvSpPr>
            <a:spLocks noGrp="1"/>
          </p:cNvSpPr>
          <p:nvPr>
            <p:ph idx="1"/>
          </p:nvPr>
        </p:nvSpPr>
        <p:spPr>
          <a:xfrm>
            <a:off x="881270" y="2253008"/>
            <a:ext cx="10515600" cy="4351338"/>
          </a:xfrm>
        </p:spPr>
        <p:txBody>
          <a:bodyPr/>
          <a:lstStyle/>
          <a:p>
            <a:pPr>
              <a:buFont typeface="Wingdings" panose="05000000000000000000" pitchFamily="2" charset="2"/>
              <a:buChar char="v"/>
            </a:pPr>
            <a:r>
              <a:rPr lang="en-US" b="1" dirty="0">
                <a:solidFill>
                  <a:srgbClr val="002060"/>
                </a:solidFill>
                <a:latin typeface="Josephin Sans"/>
              </a:rPr>
              <a:t> Shovel</a:t>
            </a:r>
          </a:p>
          <a:p>
            <a:pPr>
              <a:buFont typeface="Wingdings" panose="05000000000000000000" pitchFamily="2" charset="2"/>
              <a:buChar char="v"/>
            </a:pPr>
            <a:endParaRPr lang="en-US" b="1" dirty="0">
              <a:solidFill>
                <a:srgbClr val="002060"/>
              </a:solidFill>
              <a:latin typeface="Josephin Sans"/>
            </a:endParaRPr>
          </a:p>
          <a:p>
            <a:pPr>
              <a:buFont typeface="Wingdings" panose="05000000000000000000" pitchFamily="2" charset="2"/>
              <a:buChar char="v"/>
            </a:pPr>
            <a:r>
              <a:rPr lang="en-US" b="1" dirty="0">
                <a:solidFill>
                  <a:srgbClr val="002060"/>
                </a:solidFill>
                <a:latin typeface="Josephin Sans"/>
              </a:rPr>
              <a:t> Select</a:t>
            </a:r>
          </a:p>
          <a:p>
            <a:pPr>
              <a:buFont typeface="Wingdings" panose="05000000000000000000" pitchFamily="2" charset="2"/>
              <a:buChar char="v"/>
            </a:pPr>
            <a:endParaRPr lang="en-US" b="1" dirty="0">
              <a:solidFill>
                <a:srgbClr val="002060"/>
              </a:solidFill>
              <a:latin typeface="Josephin Sans"/>
            </a:endParaRPr>
          </a:p>
          <a:p>
            <a:pPr>
              <a:buFont typeface="Wingdings" panose="05000000000000000000" pitchFamily="2" charset="2"/>
              <a:buChar char="v"/>
            </a:pPr>
            <a:r>
              <a:rPr lang="en-US" b="1" dirty="0">
                <a:solidFill>
                  <a:srgbClr val="002060"/>
                </a:solidFill>
                <a:latin typeface="Josephin Sans"/>
              </a:rPr>
              <a:t> Scatter</a:t>
            </a:r>
          </a:p>
          <a:p>
            <a:pPr>
              <a:buFont typeface="Wingdings" panose="05000000000000000000" pitchFamily="2" charset="2"/>
              <a:buChar char="v"/>
            </a:pPr>
            <a:endParaRPr lang="en-US" b="1" dirty="0">
              <a:solidFill>
                <a:srgbClr val="002060"/>
              </a:solidFill>
              <a:latin typeface="Josephin Sans"/>
            </a:endParaRPr>
          </a:p>
          <a:p>
            <a:pPr>
              <a:buFont typeface="Wingdings" panose="05000000000000000000" pitchFamily="2" charset="2"/>
              <a:buChar char="v"/>
            </a:pPr>
            <a:r>
              <a:rPr lang="en-US" b="1" dirty="0">
                <a:solidFill>
                  <a:srgbClr val="002060"/>
                </a:solidFill>
                <a:latin typeface="Josephin Sans"/>
              </a:rPr>
              <a:t> Sweep</a:t>
            </a:r>
          </a:p>
          <a:p>
            <a:pPr marL="0" indent="0">
              <a:buNone/>
            </a:pPr>
            <a:endParaRPr lang="en-US" dirty="0"/>
          </a:p>
        </p:txBody>
      </p:sp>
      <p:sp>
        <p:nvSpPr>
          <p:cNvPr id="4" name="Content Placeholder 2">
            <a:extLst>
              <a:ext uri="{FF2B5EF4-FFF2-40B4-BE49-F238E27FC236}">
                <a16:creationId xmlns:a16="http://schemas.microsoft.com/office/drawing/2014/main" id="{DCA79791-48A6-4511-A2FF-FD6AC1C95D4D}"/>
              </a:ext>
            </a:extLst>
          </p:cNvPr>
          <p:cNvSpPr txBox="1">
            <a:spLocks/>
          </p:cNvSpPr>
          <p:nvPr/>
        </p:nvSpPr>
        <p:spPr>
          <a:xfrm>
            <a:off x="5767034" y="4815519"/>
            <a:ext cx="5629836" cy="57352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i="1">
                <a:solidFill>
                  <a:srgbClr val="002060"/>
                </a:solidFill>
                <a:latin typeface="Josephin Sans"/>
                <a:cs typeface="Arial" panose="020B0604020202020204" pitchFamily="34" charset="0"/>
              </a:rPr>
              <a:t>“Effective and timely snow removal</a:t>
            </a:r>
            <a:br>
              <a:rPr lang="en-US" b="1" i="1">
                <a:solidFill>
                  <a:srgbClr val="002060"/>
                </a:solidFill>
                <a:latin typeface="Josephin Sans"/>
                <a:cs typeface="Arial" panose="020B0604020202020204" pitchFamily="34" charset="0"/>
              </a:rPr>
            </a:br>
            <a:r>
              <a:rPr lang="en-US" b="1" i="1">
                <a:solidFill>
                  <a:srgbClr val="002060"/>
                </a:solidFill>
                <a:latin typeface="Josephin Sans"/>
                <a:cs typeface="Arial" panose="020B0604020202020204" pitchFamily="34" charset="0"/>
              </a:rPr>
              <a:t>reduces the need for salt use.” </a:t>
            </a:r>
            <a:br>
              <a:rPr lang="en-US" sz="3600" b="1" i="1">
                <a:solidFill>
                  <a:srgbClr val="002060"/>
                </a:solidFill>
                <a:latin typeface="Josephin Sans"/>
                <a:cs typeface="Arial" panose="020B0604020202020204" pitchFamily="34" charset="0"/>
              </a:rPr>
            </a:br>
            <a:endParaRPr lang="en-US" sz="2000" b="1" dirty="0">
              <a:solidFill>
                <a:srgbClr val="002060"/>
              </a:solidFill>
              <a:latin typeface="Josephin Sans"/>
            </a:endParaRPr>
          </a:p>
        </p:txBody>
      </p:sp>
      <p:sp>
        <p:nvSpPr>
          <p:cNvPr id="5" name="TextBox 4">
            <a:extLst>
              <a:ext uri="{FF2B5EF4-FFF2-40B4-BE49-F238E27FC236}">
                <a16:creationId xmlns:a16="http://schemas.microsoft.com/office/drawing/2014/main" id="{4E603379-1908-40EE-9DFF-614C2C739DBC}"/>
              </a:ext>
            </a:extLst>
          </p:cNvPr>
          <p:cNvSpPr txBox="1"/>
          <p:nvPr/>
        </p:nvSpPr>
        <p:spPr>
          <a:xfrm>
            <a:off x="6806598" y="5616863"/>
            <a:ext cx="4547202" cy="369332"/>
          </a:xfrm>
          <a:prstGeom prst="rect">
            <a:avLst/>
          </a:prstGeom>
          <a:noFill/>
        </p:spPr>
        <p:txBody>
          <a:bodyPr wrap="square">
            <a:spAutoFit/>
          </a:bodyPr>
          <a:lstStyle/>
          <a:p>
            <a:r>
              <a:rPr lang="en-US" sz="1800" dirty="0">
                <a:solidFill>
                  <a:srgbClr val="002060"/>
                </a:solidFill>
                <a:latin typeface="Josephin Sans"/>
              </a:rPr>
              <a:t>– </a:t>
            </a:r>
            <a:r>
              <a:rPr lang="en-US" sz="1800" b="1" dirty="0">
                <a:solidFill>
                  <a:srgbClr val="002060"/>
                </a:solidFill>
                <a:latin typeface="Josephin Sans"/>
              </a:rPr>
              <a:t>E.J. Hook, Montana State University</a:t>
            </a:r>
            <a:endParaRPr lang="en-US" dirty="0"/>
          </a:p>
        </p:txBody>
      </p:sp>
    </p:spTree>
    <p:extLst>
      <p:ext uri="{BB962C8B-B14F-4D97-AF65-F5344CB8AC3E}">
        <p14:creationId xmlns:p14="http://schemas.microsoft.com/office/powerpoint/2010/main" val="9728264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9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CE87D-29C4-A8BA-B15B-45361D71103C}"/>
              </a:ext>
            </a:extLst>
          </p:cNvPr>
          <p:cNvSpPr>
            <a:spLocks noGrp="1"/>
          </p:cNvSpPr>
          <p:nvPr>
            <p:ph type="title"/>
          </p:nvPr>
        </p:nvSpPr>
        <p:spPr/>
        <p:txBody>
          <a:bodyPr>
            <a:normAutofit/>
          </a:bodyPr>
          <a:lstStyle/>
          <a:p>
            <a:r>
              <a:rPr lang="en-US" sz="4000" b="1" dirty="0">
                <a:solidFill>
                  <a:srgbClr val="002060"/>
                </a:solidFill>
                <a:latin typeface="Josephin Sans"/>
              </a:rPr>
              <a:t>Shovel</a:t>
            </a:r>
          </a:p>
        </p:txBody>
      </p:sp>
      <p:sp>
        <p:nvSpPr>
          <p:cNvPr id="3" name="Content Placeholder 2">
            <a:extLst>
              <a:ext uri="{FF2B5EF4-FFF2-40B4-BE49-F238E27FC236}">
                <a16:creationId xmlns:a16="http://schemas.microsoft.com/office/drawing/2014/main" id="{F3521CA2-B5DF-0570-9CAB-8D7BD3A3312C}"/>
              </a:ext>
            </a:extLst>
          </p:cNvPr>
          <p:cNvSpPr>
            <a:spLocks noGrp="1"/>
          </p:cNvSpPr>
          <p:nvPr>
            <p:ph idx="1"/>
          </p:nvPr>
        </p:nvSpPr>
        <p:spPr>
          <a:xfrm>
            <a:off x="679174" y="4659889"/>
            <a:ext cx="10515600" cy="1993624"/>
          </a:xfrm>
        </p:spPr>
        <p:txBody>
          <a:bodyPr>
            <a:normAutofit/>
          </a:bodyPr>
          <a:lstStyle/>
          <a:p>
            <a:pPr>
              <a:buFont typeface="Wingdings" panose="05000000000000000000" pitchFamily="2" charset="2"/>
              <a:buChar char="v"/>
            </a:pPr>
            <a:r>
              <a:rPr lang="en-US" dirty="0">
                <a:solidFill>
                  <a:srgbClr val="002060"/>
                </a:solidFill>
                <a:latin typeface="Josephin Sans"/>
              </a:rPr>
              <a:t> </a:t>
            </a:r>
            <a:r>
              <a:rPr lang="en-US" sz="2400" b="1" dirty="0">
                <a:solidFill>
                  <a:srgbClr val="002060"/>
                </a:solidFill>
                <a:latin typeface="Josephin Sans"/>
                <a:cs typeface="Arial" panose="020B0604020202020204" pitchFamily="34" charset="0"/>
              </a:rPr>
              <a:t>Watch the weather</a:t>
            </a:r>
          </a:p>
          <a:p>
            <a:pPr>
              <a:buFont typeface="Wingdings" panose="05000000000000000000" pitchFamily="2" charset="2"/>
              <a:buChar char="v"/>
            </a:pPr>
            <a:r>
              <a:rPr lang="en-US" sz="2400" b="1" dirty="0">
                <a:solidFill>
                  <a:srgbClr val="002060"/>
                </a:solidFill>
                <a:latin typeface="Josephin Sans"/>
                <a:cs typeface="Arial" panose="020B0604020202020204" pitchFamily="34" charset="0"/>
              </a:rPr>
              <a:t> Clear walkways and roads before snow turns to ice</a:t>
            </a:r>
          </a:p>
          <a:p>
            <a:pPr>
              <a:buFont typeface="Wingdings" panose="05000000000000000000" pitchFamily="2" charset="2"/>
              <a:buChar char="v"/>
            </a:pPr>
            <a:r>
              <a:rPr lang="en-US" sz="2400" b="1" dirty="0">
                <a:solidFill>
                  <a:srgbClr val="002060"/>
                </a:solidFill>
                <a:latin typeface="Josephin Sans"/>
                <a:cs typeface="Arial" panose="020B0604020202020204" pitchFamily="34" charset="0"/>
              </a:rPr>
              <a:t> Apply salt only if needed</a:t>
            </a:r>
          </a:p>
        </p:txBody>
      </p:sp>
      <p:sp>
        <p:nvSpPr>
          <p:cNvPr id="5" name="TextBox 4">
            <a:extLst>
              <a:ext uri="{FF2B5EF4-FFF2-40B4-BE49-F238E27FC236}">
                <a16:creationId xmlns:a16="http://schemas.microsoft.com/office/drawing/2014/main" id="{FC498039-F724-5D9E-5A65-2565D3AD8B21}"/>
              </a:ext>
            </a:extLst>
          </p:cNvPr>
          <p:cNvSpPr txBox="1"/>
          <p:nvPr/>
        </p:nvSpPr>
        <p:spPr>
          <a:xfrm>
            <a:off x="6089374" y="2198111"/>
            <a:ext cx="5803900" cy="259159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Josephin Sans"/>
                <a:ea typeface="+mn-ea"/>
                <a:cs typeface="+mn-cs"/>
              </a:rPr>
              <a:t>Your goal is not to melt everything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Josephin Sans"/>
                <a:ea typeface="+mn-ea"/>
                <a:cs typeface="Arial" panose="020B0604020202020204" pitchFamily="34" charset="0"/>
              </a:rPr>
              <a:t>Your goal is to apply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Josephin Sans"/>
                <a:ea typeface="+mn-ea"/>
                <a:cs typeface="Arial" panose="020B0604020202020204" pitchFamily="34" charset="0"/>
              </a:rPr>
              <a:t>just enough to allow for mechanical removal </a:t>
            </a:r>
            <a:br>
              <a:rPr kumimoji="0" lang="en-US" sz="2400" b="1" i="0" u="none" strike="noStrike" kern="1200" cap="none" spc="0" normalizeH="0" baseline="0" noProof="0" dirty="0">
                <a:ln>
                  <a:noFill/>
                </a:ln>
                <a:solidFill>
                  <a:srgbClr val="002060"/>
                </a:solidFill>
                <a:effectLst/>
                <a:uLnTx/>
                <a:uFillTx/>
                <a:latin typeface="Josephin Sans"/>
                <a:ea typeface="+mn-ea"/>
                <a:cs typeface="Arial" panose="020B0604020202020204" pitchFamily="34" charset="0"/>
              </a:rPr>
            </a:br>
            <a:r>
              <a:rPr kumimoji="0" lang="en-US" sz="2400" b="1" i="0" u="none" strike="noStrike" kern="1200" cap="none" spc="0" normalizeH="0" baseline="0" noProof="0" dirty="0">
                <a:ln>
                  <a:noFill/>
                </a:ln>
                <a:solidFill>
                  <a:srgbClr val="002060"/>
                </a:solidFill>
                <a:effectLst/>
                <a:uLnTx/>
                <a:uFillTx/>
                <a:latin typeface="Josephin Sans"/>
                <a:ea typeface="+mn-ea"/>
                <a:cs typeface="Arial" panose="020B0604020202020204" pitchFamily="34" charset="0"/>
              </a:rPr>
              <a:t>of snow and ice.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99163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5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8A3AA-316B-7C0F-7218-07F2224108B9}"/>
              </a:ext>
            </a:extLst>
          </p:cNvPr>
          <p:cNvSpPr>
            <a:spLocks noGrp="1"/>
          </p:cNvSpPr>
          <p:nvPr>
            <p:ph type="title"/>
          </p:nvPr>
        </p:nvSpPr>
        <p:spPr>
          <a:xfrm>
            <a:off x="691800" y="679621"/>
            <a:ext cx="2212038" cy="370703"/>
          </a:xfrm>
        </p:spPr>
        <p:txBody>
          <a:bodyPr>
            <a:noAutofit/>
          </a:bodyPr>
          <a:lstStyle/>
          <a:p>
            <a:r>
              <a:rPr lang="en-US" sz="4000" b="1" dirty="0">
                <a:solidFill>
                  <a:srgbClr val="002060"/>
                </a:solidFill>
                <a:latin typeface="Josephin Sans"/>
              </a:rPr>
              <a:t>Select</a:t>
            </a:r>
          </a:p>
        </p:txBody>
      </p:sp>
      <p:sp>
        <p:nvSpPr>
          <p:cNvPr id="3" name="Content Placeholder 2">
            <a:extLst>
              <a:ext uri="{FF2B5EF4-FFF2-40B4-BE49-F238E27FC236}">
                <a16:creationId xmlns:a16="http://schemas.microsoft.com/office/drawing/2014/main" id="{4DDAC28D-CE15-1EF4-86DA-6CCA6C249B9C}"/>
              </a:ext>
            </a:extLst>
          </p:cNvPr>
          <p:cNvSpPr>
            <a:spLocks noGrp="1"/>
          </p:cNvSpPr>
          <p:nvPr>
            <p:ph idx="1"/>
          </p:nvPr>
        </p:nvSpPr>
        <p:spPr>
          <a:xfrm>
            <a:off x="6798364" y="3513690"/>
            <a:ext cx="5584136" cy="3234980"/>
          </a:xfrm>
        </p:spPr>
        <p:txBody>
          <a:bodyPr/>
          <a:lstStyle/>
          <a:p>
            <a:pPr>
              <a:buFont typeface="Wingdings" panose="05000000000000000000" pitchFamily="2" charset="2"/>
              <a:buChar char="v"/>
            </a:pPr>
            <a:r>
              <a:rPr lang="en-US" b="1" dirty="0">
                <a:solidFill>
                  <a:srgbClr val="002060"/>
                </a:solidFill>
                <a:latin typeface="Josephin Sans"/>
                <a:cs typeface="Arial" panose="020B0604020202020204" pitchFamily="34" charset="0"/>
              </a:rPr>
              <a:t> </a:t>
            </a:r>
            <a:r>
              <a:rPr lang="en-US" sz="2400" b="1" dirty="0">
                <a:solidFill>
                  <a:srgbClr val="002060"/>
                </a:solidFill>
                <a:latin typeface="Josephin Sans"/>
                <a:cs typeface="Arial" panose="020B0604020202020204" pitchFamily="34" charset="0"/>
              </a:rPr>
              <a:t>Choose the right product for </a:t>
            </a:r>
            <a:br>
              <a:rPr lang="en-US" sz="2400" b="1" dirty="0">
                <a:solidFill>
                  <a:srgbClr val="002060"/>
                </a:solidFill>
                <a:latin typeface="Josephin Sans"/>
                <a:cs typeface="Arial" panose="020B0604020202020204" pitchFamily="34" charset="0"/>
              </a:rPr>
            </a:br>
            <a:r>
              <a:rPr lang="en-US" sz="2400" b="1" dirty="0">
                <a:solidFill>
                  <a:srgbClr val="002060"/>
                </a:solidFill>
                <a:latin typeface="Josephin Sans"/>
                <a:cs typeface="Arial" panose="020B0604020202020204" pitchFamily="34" charset="0"/>
              </a:rPr>
              <a:t>   the conditions</a:t>
            </a:r>
          </a:p>
          <a:p>
            <a:pPr>
              <a:buFont typeface="Wingdings" panose="05000000000000000000" pitchFamily="2" charset="2"/>
              <a:buChar char="v"/>
            </a:pPr>
            <a:r>
              <a:rPr lang="en-US" sz="2400" b="1" dirty="0">
                <a:solidFill>
                  <a:srgbClr val="002060"/>
                </a:solidFill>
                <a:latin typeface="Josephin Sans"/>
                <a:cs typeface="Arial" panose="020B0604020202020204" pitchFamily="34" charset="0"/>
              </a:rPr>
              <a:t> Typical de-icing salt doesn’t melt ice</a:t>
            </a:r>
            <a:br>
              <a:rPr lang="en-US" sz="2400" b="1" dirty="0">
                <a:solidFill>
                  <a:srgbClr val="002060"/>
                </a:solidFill>
                <a:latin typeface="Josephin Sans"/>
                <a:cs typeface="Arial" panose="020B0604020202020204" pitchFamily="34" charset="0"/>
              </a:rPr>
            </a:br>
            <a:r>
              <a:rPr lang="en-US" sz="2400" b="1" dirty="0">
                <a:solidFill>
                  <a:srgbClr val="002060"/>
                </a:solidFill>
                <a:latin typeface="Josephin Sans"/>
                <a:cs typeface="Arial" panose="020B0604020202020204" pitchFamily="34" charset="0"/>
              </a:rPr>
              <a:t>  below 15° F</a:t>
            </a:r>
          </a:p>
          <a:p>
            <a:pPr>
              <a:buFont typeface="Wingdings" panose="05000000000000000000" pitchFamily="2" charset="2"/>
              <a:buChar char="v"/>
            </a:pPr>
            <a:r>
              <a:rPr lang="en-US" sz="2400" b="1" dirty="0">
                <a:solidFill>
                  <a:srgbClr val="002060"/>
                </a:solidFill>
                <a:latin typeface="Josephin Sans"/>
                <a:cs typeface="Arial" panose="020B0604020202020204" pitchFamily="34" charset="0"/>
              </a:rPr>
              <a:t> Use sand for traction when it’s</a:t>
            </a:r>
            <a:br>
              <a:rPr lang="en-US" sz="2400" b="1" dirty="0">
                <a:solidFill>
                  <a:srgbClr val="002060"/>
                </a:solidFill>
                <a:latin typeface="Josephin Sans"/>
                <a:cs typeface="Arial" panose="020B0604020202020204" pitchFamily="34" charset="0"/>
              </a:rPr>
            </a:br>
            <a:r>
              <a:rPr lang="en-US" sz="2400" b="1" dirty="0">
                <a:solidFill>
                  <a:srgbClr val="002060"/>
                </a:solidFill>
                <a:latin typeface="Josephin Sans"/>
                <a:cs typeface="Arial" panose="020B0604020202020204" pitchFamily="34" charset="0"/>
              </a:rPr>
              <a:t>  colder, or use a different </a:t>
            </a:r>
            <a:r>
              <a:rPr lang="en-US" sz="2400" b="1" dirty="0" err="1">
                <a:solidFill>
                  <a:srgbClr val="002060"/>
                </a:solidFill>
                <a:latin typeface="Josephin Sans"/>
                <a:cs typeface="Arial" panose="020B0604020202020204" pitchFamily="34" charset="0"/>
              </a:rPr>
              <a:t>de-icer</a:t>
            </a:r>
            <a:endParaRPr lang="en-US" sz="2400" b="1" dirty="0">
              <a:solidFill>
                <a:srgbClr val="002060"/>
              </a:solidFill>
              <a:latin typeface="Josephin Sans"/>
              <a:cs typeface="Arial" panose="020B0604020202020204" pitchFamily="34" charset="0"/>
            </a:endParaRPr>
          </a:p>
          <a:p>
            <a:endParaRPr lang="en-US" dirty="0"/>
          </a:p>
        </p:txBody>
      </p:sp>
    </p:spTree>
    <p:extLst>
      <p:ext uri="{BB962C8B-B14F-4D97-AF65-F5344CB8AC3E}">
        <p14:creationId xmlns:p14="http://schemas.microsoft.com/office/powerpoint/2010/main" val="41782758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AACC06-857D-CA59-EB2D-834022F612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6415" y="0"/>
            <a:ext cx="3259170" cy="6858000"/>
          </a:xfrm>
          <a:prstGeom prst="rect">
            <a:avLst/>
          </a:prstGeom>
        </p:spPr>
      </p:pic>
      <p:pic>
        <p:nvPicPr>
          <p:cNvPr id="5" name="Picture 4">
            <a:extLst>
              <a:ext uri="{FF2B5EF4-FFF2-40B4-BE49-F238E27FC236}">
                <a16:creationId xmlns:a16="http://schemas.microsoft.com/office/drawing/2014/main" id="{CCDE0FB9-C6CF-3AAB-4320-0F754D3E86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30636" y="1909213"/>
            <a:ext cx="4899428" cy="3674571"/>
          </a:xfrm>
          <a:prstGeom prst="rect">
            <a:avLst/>
          </a:prstGeom>
        </p:spPr>
      </p:pic>
      <p:pic>
        <p:nvPicPr>
          <p:cNvPr id="7" name="Picture 6">
            <a:extLst>
              <a:ext uri="{FF2B5EF4-FFF2-40B4-BE49-F238E27FC236}">
                <a16:creationId xmlns:a16="http://schemas.microsoft.com/office/drawing/2014/main" id="{245E587E-4D14-5DE5-844D-C736B1FB24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7423208" y="2064384"/>
            <a:ext cx="4899428" cy="3674571"/>
          </a:xfrm>
          <a:prstGeom prst="rect">
            <a:avLst/>
          </a:prstGeom>
        </p:spPr>
      </p:pic>
      <p:sp>
        <p:nvSpPr>
          <p:cNvPr id="8" name="Title 7">
            <a:extLst>
              <a:ext uri="{FF2B5EF4-FFF2-40B4-BE49-F238E27FC236}">
                <a16:creationId xmlns:a16="http://schemas.microsoft.com/office/drawing/2014/main" id="{AFAE81BC-67C0-DD1E-1D47-2031A12FA901}"/>
              </a:ext>
            </a:extLst>
          </p:cNvPr>
          <p:cNvSpPr>
            <a:spLocks noGrp="1"/>
          </p:cNvSpPr>
          <p:nvPr>
            <p:ph type="title"/>
          </p:nvPr>
        </p:nvSpPr>
        <p:spPr>
          <a:xfrm>
            <a:off x="607031" y="264736"/>
            <a:ext cx="3549332" cy="849486"/>
          </a:xfrm>
        </p:spPr>
        <p:txBody>
          <a:bodyPr>
            <a:normAutofit/>
          </a:bodyPr>
          <a:lstStyle/>
          <a:p>
            <a:r>
              <a:rPr lang="en-US" sz="3600" b="1" dirty="0">
                <a:latin typeface="Josephin Sans"/>
              </a:rPr>
              <a:t>Buyer Beware</a:t>
            </a:r>
          </a:p>
        </p:txBody>
      </p:sp>
      <p:sp>
        <p:nvSpPr>
          <p:cNvPr id="11" name="Text Placeholder 10">
            <a:extLst>
              <a:ext uri="{FF2B5EF4-FFF2-40B4-BE49-F238E27FC236}">
                <a16:creationId xmlns:a16="http://schemas.microsoft.com/office/drawing/2014/main" id="{5005700A-9F1F-E971-E2DC-E6E10EE9A686}"/>
              </a:ext>
            </a:extLst>
          </p:cNvPr>
          <p:cNvSpPr>
            <a:spLocks noGrp="1"/>
          </p:cNvSpPr>
          <p:nvPr>
            <p:ph type="body" sz="quarter" idx="3"/>
          </p:nvPr>
        </p:nvSpPr>
        <p:spPr>
          <a:xfrm>
            <a:off x="7281328" y="514468"/>
            <a:ext cx="5183188" cy="823912"/>
          </a:xfrm>
        </p:spPr>
        <p:txBody>
          <a:bodyPr>
            <a:noAutofit/>
          </a:bodyPr>
          <a:lstStyle/>
          <a:p>
            <a:r>
              <a:rPr lang="en-US" sz="3600" dirty="0">
                <a:latin typeface="Josephin Sans"/>
              </a:rPr>
              <a:t>Unregulated Labels and False Claims</a:t>
            </a:r>
          </a:p>
        </p:txBody>
      </p:sp>
    </p:spTree>
    <p:extLst>
      <p:ext uri="{BB962C8B-B14F-4D97-AF65-F5344CB8AC3E}">
        <p14:creationId xmlns:p14="http://schemas.microsoft.com/office/powerpoint/2010/main" val="40629788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9000"/>
            <a:lum/>
          </a:blip>
          <a:srcRect/>
          <a:stretch>
            <a:fillRect l="-4000" r="-4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C497A-00B2-6F2D-DFD1-1307D0100B79}"/>
              </a:ext>
            </a:extLst>
          </p:cNvPr>
          <p:cNvSpPr>
            <a:spLocks noGrp="1"/>
          </p:cNvSpPr>
          <p:nvPr>
            <p:ph type="title"/>
          </p:nvPr>
        </p:nvSpPr>
        <p:spPr>
          <a:xfrm>
            <a:off x="838200" y="335307"/>
            <a:ext cx="10515600" cy="1325563"/>
          </a:xfrm>
        </p:spPr>
        <p:txBody>
          <a:bodyPr>
            <a:normAutofit/>
          </a:bodyPr>
          <a:lstStyle/>
          <a:p>
            <a:r>
              <a:rPr lang="en-US" sz="4000" b="1" dirty="0">
                <a:solidFill>
                  <a:srgbClr val="002060"/>
                </a:solidFill>
                <a:latin typeface="Josephin Sans"/>
              </a:rPr>
              <a:t>Scatter</a:t>
            </a:r>
          </a:p>
        </p:txBody>
      </p:sp>
      <p:sp>
        <p:nvSpPr>
          <p:cNvPr id="3" name="Content Placeholder 2">
            <a:extLst>
              <a:ext uri="{FF2B5EF4-FFF2-40B4-BE49-F238E27FC236}">
                <a16:creationId xmlns:a16="http://schemas.microsoft.com/office/drawing/2014/main" id="{E93157BF-6D7F-1E05-2A57-898B2300F106}"/>
              </a:ext>
            </a:extLst>
          </p:cNvPr>
          <p:cNvSpPr>
            <a:spLocks noGrp="1"/>
          </p:cNvSpPr>
          <p:nvPr>
            <p:ph idx="1"/>
          </p:nvPr>
        </p:nvSpPr>
        <p:spPr>
          <a:xfrm>
            <a:off x="541638" y="1660870"/>
            <a:ext cx="4784124" cy="2894915"/>
          </a:xfrm>
        </p:spPr>
        <p:txBody>
          <a:bodyPr/>
          <a:lstStyle/>
          <a:p>
            <a:pPr>
              <a:buFont typeface="Wingdings" panose="05000000000000000000" pitchFamily="2" charset="2"/>
              <a:buChar char="v"/>
            </a:pPr>
            <a:r>
              <a:rPr lang="en-US" b="1" dirty="0">
                <a:solidFill>
                  <a:srgbClr val="002060"/>
                </a:solidFill>
                <a:latin typeface="Josephin Sans"/>
                <a:cs typeface="Arial" panose="020B0604020202020204" pitchFamily="34" charset="0"/>
              </a:rPr>
              <a:t> Aim for 3ʺ of space </a:t>
            </a:r>
            <a:br>
              <a:rPr lang="en-US" b="1" dirty="0">
                <a:solidFill>
                  <a:srgbClr val="002060"/>
                </a:solidFill>
                <a:latin typeface="Josephin Sans"/>
                <a:cs typeface="Arial" panose="020B0604020202020204" pitchFamily="34" charset="0"/>
              </a:rPr>
            </a:br>
            <a:r>
              <a:rPr lang="en-US" b="1" dirty="0">
                <a:solidFill>
                  <a:srgbClr val="002060"/>
                </a:solidFill>
                <a:latin typeface="Josephin Sans"/>
                <a:cs typeface="Arial" panose="020B0604020202020204" pitchFamily="34" charset="0"/>
              </a:rPr>
              <a:t>  between salt granules</a:t>
            </a:r>
          </a:p>
          <a:p>
            <a:pPr>
              <a:buFont typeface="Wingdings" panose="05000000000000000000" pitchFamily="2" charset="2"/>
              <a:buChar char="v"/>
            </a:pPr>
            <a:r>
              <a:rPr lang="en-US" b="1" dirty="0">
                <a:solidFill>
                  <a:srgbClr val="002060"/>
                </a:solidFill>
                <a:latin typeface="Josephin Sans"/>
                <a:cs typeface="Arial" panose="020B0604020202020204" pitchFamily="34" charset="0"/>
              </a:rPr>
              <a:t> Use salt only where critical</a:t>
            </a:r>
          </a:p>
          <a:p>
            <a:endParaRPr lang="en-US" dirty="0"/>
          </a:p>
        </p:txBody>
      </p:sp>
    </p:spTree>
    <p:extLst>
      <p:ext uri="{BB962C8B-B14F-4D97-AF65-F5344CB8AC3E}">
        <p14:creationId xmlns:p14="http://schemas.microsoft.com/office/powerpoint/2010/main" val="25681118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9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5F7CD-B20C-4563-2D3D-108F9781D3A8}"/>
              </a:ext>
            </a:extLst>
          </p:cNvPr>
          <p:cNvSpPr>
            <a:spLocks noGrp="1"/>
          </p:cNvSpPr>
          <p:nvPr>
            <p:ph type="title"/>
          </p:nvPr>
        </p:nvSpPr>
        <p:spPr>
          <a:xfrm>
            <a:off x="838200" y="526191"/>
            <a:ext cx="10515600" cy="1325563"/>
          </a:xfrm>
        </p:spPr>
        <p:txBody>
          <a:bodyPr>
            <a:noAutofit/>
          </a:bodyPr>
          <a:lstStyle/>
          <a:p>
            <a:r>
              <a:rPr lang="en-US" sz="4000" b="1" dirty="0">
                <a:solidFill>
                  <a:srgbClr val="002060"/>
                </a:solidFill>
                <a:latin typeface="Josephin Sans"/>
              </a:rPr>
              <a:t>Sweep</a:t>
            </a:r>
            <a:br>
              <a:rPr lang="en-US" sz="4800" b="1" dirty="0">
                <a:latin typeface="Josephin Sans"/>
              </a:rPr>
            </a:br>
            <a:endParaRPr lang="en-US" sz="4800" b="1" dirty="0">
              <a:latin typeface="Josephin Sans"/>
            </a:endParaRPr>
          </a:p>
        </p:txBody>
      </p:sp>
      <p:sp>
        <p:nvSpPr>
          <p:cNvPr id="3" name="Content Placeholder 2">
            <a:extLst>
              <a:ext uri="{FF2B5EF4-FFF2-40B4-BE49-F238E27FC236}">
                <a16:creationId xmlns:a16="http://schemas.microsoft.com/office/drawing/2014/main" id="{EBB8BE1A-1299-FCAB-B016-B728065FAA6D}"/>
              </a:ext>
            </a:extLst>
          </p:cNvPr>
          <p:cNvSpPr>
            <a:spLocks noGrp="1"/>
          </p:cNvSpPr>
          <p:nvPr>
            <p:ph idx="1"/>
          </p:nvPr>
        </p:nvSpPr>
        <p:spPr>
          <a:xfrm>
            <a:off x="860854" y="2987160"/>
            <a:ext cx="10515600" cy="441840"/>
          </a:xfrm>
        </p:spPr>
        <p:txBody>
          <a:bodyPr>
            <a:normAutofit lnSpcReduction="10000"/>
          </a:bodyPr>
          <a:lstStyle/>
          <a:p>
            <a:pPr>
              <a:buFont typeface="Wingdings" panose="05000000000000000000" pitchFamily="2" charset="2"/>
              <a:buChar char="v"/>
            </a:pPr>
            <a:r>
              <a:rPr lang="en-US" dirty="0">
                <a:solidFill>
                  <a:srgbClr val="002060"/>
                </a:solidFill>
                <a:latin typeface="Arial Black" panose="020B0A04020102020204" pitchFamily="34" charset="0"/>
              </a:rPr>
              <a:t> </a:t>
            </a:r>
            <a:r>
              <a:rPr lang="en-US" b="1" dirty="0">
                <a:solidFill>
                  <a:srgbClr val="002060"/>
                </a:solidFill>
                <a:latin typeface="Josephin Sans"/>
                <a:cs typeface="Arial" panose="020B0604020202020204" pitchFamily="34" charset="0"/>
              </a:rPr>
              <a:t>Clean up leftover salt, sand, and </a:t>
            </a:r>
            <a:r>
              <a:rPr lang="en-US" b="1" dirty="0" err="1">
                <a:solidFill>
                  <a:srgbClr val="002060"/>
                </a:solidFill>
                <a:latin typeface="Josephin Sans"/>
                <a:cs typeface="Arial" panose="020B0604020202020204" pitchFamily="34" charset="0"/>
              </a:rPr>
              <a:t>de-icer</a:t>
            </a:r>
            <a:endParaRPr lang="en-US" b="1" dirty="0">
              <a:solidFill>
                <a:srgbClr val="002060"/>
              </a:solidFill>
              <a:latin typeface="Josephin Sans"/>
              <a:cs typeface="Arial" panose="020B0604020202020204" pitchFamily="34" charset="0"/>
            </a:endParaRPr>
          </a:p>
          <a:p>
            <a:pPr marL="0" indent="0">
              <a:buNone/>
            </a:pPr>
            <a:endParaRPr lang="en-US" dirty="0"/>
          </a:p>
        </p:txBody>
      </p:sp>
      <p:sp>
        <p:nvSpPr>
          <p:cNvPr id="5" name="TextBox 4">
            <a:extLst>
              <a:ext uri="{FF2B5EF4-FFF2-40B4-BE49-F238E27FC236}">
                <a16:creationId xmlns:a16="http://schemas.microsoft.com/office/drawing/2014/main" id="{8305B3F8-6C03-469C-7FE7-7EF93FF9CE77}"/>
              </a:ext>
            </a:extLst>
          </p:cNvPr>
          <p:cNvSpPr txBox="1"/>
          <p:nvPr/>
        </p:nvSpPr>
        <p:spPr>
          <a:xfrm>
            <a:off x="860854" y="3429000"/>
            <a:ext cx="6093500" cy="523220"/>
          </a:xfrm>
          <a:prstGeom prst="rect">
            <a:avLst/>
          </a:prstGeom>
          <a:noFill/>
        </p:spPr>
        <p:txBody>
          <a:bodyPr wrap="square">
            <a:spAutoFit/>
          </a:bodyPr>
          <a:lstStyle/>
          <a:p>
            <a:pPr>
              <a:buFont typeface="Wingdings" panose="05000000000000000000" pitchFamily="2" charset="2"/>
              <a:buChar char="v"/>
            </a:pPr>
            <a:r>
              <a:rPr lang="en-US" sz="2800" b="1" dirty="0">
                <a:solidFill>
                  <a:srgbClr val="002060"/>
                </a:solidFill>
                <a:latin typeface="Josephin Sans"/>
                <a:cs typeface="Arial" panose="020B0604020202020204" pitchFamily="34" charset="0"/>
              </a:rPr>
              <a:t> Save and reuse as needed</a:t>
            </a:r>
          </a:p>
        </p:txBody>
      </p:sp>
    </p:spTree>
    <p:extLst>
      <p:ext uri="{BB962C8B-B14F-4D97-AF65-F5344CB8AC3E}">
        <p14:creationId xmlns:p14="http://schemas.microsoft.com/office/powerpoint/2010/main" val="24151549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26D298-A4FD-702E-2B8A-20543D6049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014361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F6E28-3657-531D-94D5-88E9D831DD57}"/>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463E0A54-1B73-1538-7200-06FDF6EFC136}"/>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85D94F23-3334-91CA-D6C1-3857F3BB08C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6C5297C5-1C25-8C7F-5F83-BEC20ABD976E}"/>
              </a:ext>
            </a:extLst>
          </p:cNvPr>
          <p:cNvSpPr txBox="1"/>
          <p:nvPr/>
        </p:nvSpPr>
        <p:spPr>
          <a:xfrm>
            <a:off x="1363967" y="522198"/>
            <a:ext cx="9922476" cy="1200329"/>
          </a:xfrm>
          <a:prstGeom prst="rect">
            <a:avLst/>
          </a:prstGeom>
          <a:noFill/>
        </p:spPr>
        <p:txBody>
          <a:bodyPr wrap="square" rtlCol="0">
            <a:spAutoFit/>
          </a:bodyPr>
          <a:lstStyle/>
          <a:p>
            <a:pPr algn="ctr"/>
            <a:r>
              <a:rPr lang="en-US" sz="3600" b="1" dirty="0">
                <a:solidFill>
                  <a:schemeClr val="accent1">
                    <a:lumMod val="50000"/>
                  </a:schemeClr>
                </a:solidFill>
                <a:latin typeface="Josephin Sans"/>
              </a:rPr>
              <a:t>Salt is a </a:t>
            </a:r>
            <a:r>
              <a:rPr lang="en-US" sz="3600" b="1" i="1" dirty="0">
                <a:solidFill>
                  <a:schemeClr val="bg1"/>
                </a:solidFill>
                <a:latin typeface="Josephin Sans"/>
              </a:rPr>
              <a:t>permanent</a:t>
            </a:r>
            <a:r>
              <a:rPr lang="en-US" sz="3600" b="1" dirty="0">
                <a:solidFill>
                  <a:schemeClr val="bg1"/>
                </a:solidFill>
                <a:latin typeface="Josephin Sans"/>
              </a:rPr>
              <a:t>,</a:t>
            </a:r>
            <a:r>
              <a:rPr lang="en-US" sz="3600" b="1" dirty="0">
                <a:solidFill>
                  <a:schemeClr val="tx2"/>
                </a:solidFill>
                <a:latin typeface="Josephin Sans"/>
              </a:rPr>
              <a:t> </a:t>
            </a:r>
            <a:r>
              <a:rPr lang="en-US" sz="3600" b="1" dirty="0">
                <a:solidFill>
                  <a:schemeClr val="accent1">
                    <a:lumMod val="50000"/>
                  </a:schemeClr>
                </a:solidFill>
                <a:latin typeface="Josephin Sans"/>
              </a:rPr>
              <a:t>invisible pollutant </a:t>
            </a:r>
          </a:p>
          <a:p>
            <a:pPr algn="ctr"/>
            <a:r>
              <a:rPr lang="en-US" sz="3600" b="1" dirty="0">
                <a:solidFill>
                  <a:schemeClr val="accent1">
                    <a:lumMod val="50000"/>
                  </a:schemeClr>
                </a:solidFill>
                <a:latin typeface="Josephin Sans"/>
              </a:rPr>
              <a:t>and it is being overused. </a:t>
            </a:r>
          </a:p>
        </p:txBody>
      </p:sp>
    </p:spTree>
    <p:extLst>
      <p:ext uri="{BB962C8B-B14F-4D97-AF65-F5344CB8AC3E}">
        <p14:creationId xmlns:p14="http://schemas.microsoft.com/office/powerpoint/2010/main" val="15146070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86864F-77A8-33DD-E1C3-2E1DF458E8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06FE6C82-8ECF-FC55-076A-882219E62911}"/>
              </a:ext>
            </a:extLst>
          </p:cNvPr>
          <p:cNvSpPr txBox="1"/>
          <p:nvPr/>
        </p:nvSpPr>
        <p:spPr>
          <a:xfrm>
            <a:off x="1161535" y="1368376"/>
            <a:ext cx="9278422" cy="769441"/>
          </a:xfrm>
          <a:prstGeom prst="rect">
            <a:avLst/>
          </a:prstGeom>
          <a:noFill/>
        </p:spPr>
        <p:txBody>
          <a:bodyPr wrap="square" rtlCol="0">
            <a:spAutoFit/>
          </a:bodyPr>
          <a:lstStyle/>
          <a:p>
            <a:pPr algn="ctr"/>
            <a:r>
              <a:rPr lang="en-US" sz="4400" b="1" dirty="0">
                <a:solidFill>
                  <a:srgbClr val="002060"/>
                </a:solidFill>
                <a:latin typeface="Josephin Sans"/>
              </a:rPr>
              <a:t>Best Winter Maintenance Practices </a:t>
            </a:r>
          </a:p>
        </p:txBody>
      </p:sp>
    </p:spTree>
    <p:extLst>
      <p:ext uri="{BB962C8B-B14F-4D97-AF65-F5344CB8AC3E}">
        <p14:creationId xmlns:p14="http://schemas.microsoft.com/office/powerpoint/2010/main" val="27939896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FE299-3DB7-1E84-3264-841D0413C725}"/>
              </a:ext>
            </a:extLst>
          </p:cNvPr>
          <p:cNvSpPr>
            <a:spLocks noGrp="1"/>
          </p:cNvSpPr>
          <p:nvPr>
            <p:ph type="title"/>
          </p:nvPr>
        </p:nvSpPr>
        <p:spPr/>
        <p:txBody>
          <a:bodyPr/>
          <a:lstStyle/>
          <a:p>
            <a:pPr algn="ctr"/>
            <a:r>
              <a:rPr lang="en-US" b="1" dirty="0">
                <a:solidFill>
                  <a:schemeClr val="bg1"/>
                </a:solidFill>
                <a:latin typeface="Arial Black" panose="020B0A04020102020204" pitchFamily="34" charset="0"/>
              </a:rPr>
              <a:t>Additional best practices</a:t>
            </a:r>
          </a:p>
        </p:txBody>
      </p:sp>
      <p:sp>
        <p:nvSpPr>
          <p:cNvPr id="3" name="Content Placeholder 2">
            <a:extLst>
              <a:ext uri="{FF2B5EF4-FFF2-40B4-BE49-F238E27FC236}">
                <a16:creationId xmlns:a16="http://schemas.microsoft.com/office/drawing/2014/main" id="{5DC1717E-D5BB-84E2-2577-2A50D2A9AAE5}"/>
              </a:ext>
            </a:extLst>
          </p:cNvPr>
          <p:cNvSpPr>
            <a:spLocks noGrp="1"/>
          </p:cNvSpPr>
          <p:nvPr>
            <p:ph idx="1"/>
          </p:nvPr>
        </p:nvSpPr>
        <p:spPr>
          <a:xfrm>
            <a:off x="848497" y="4754178"/>
            <a:ext cx="10515600" cy="1918472"/>
          </a:xfrm>
        </p:spPr>
        <p:txBody>
          <a:bodyPr/>
          <a:lstStyle/>
          <a:p>
            <a:pPr marL="0" indent="0" algn="ctr">
              <a:buNone/>
            </a:pPr>
            <a:r>
              <a:rPr lang="en-US" b="1" dirty="0">
                <a:solidFill>
                  <a:schemeClr val="bg1"/>
                </a:solidFill>
                <a:latin typeface="Arial" panose="020B0604020202020204" pitchFamily="34" charset="0"/>
                <a:cs typeface="Arial" panose="020B0604020202020204" pitchFamily="34" charset="0"/>
              </a:rPr>
              <a:t>Get Smart Salting training for yourself </a:t>
            </a:r>
            <a:br>
              <a:rPr lang="en-US" b="1" dirty="0">
                <a:solidFill>
                  <a:schemeClr val="bg1"/>
                </a:solidFill>
                <a:latin typeface="Arial" panose="020B0604020202020204" pitchFamily="34" charset="0"/>
                <a:cs typeface="Arial" panose="020B0604020202020204" pitchFamily="34" charset="0"/>
              </a:rPr>
            </a:br>
            <a:r>
              <a:rPr lang="en-US" b="1" dirty="0">
                <a:solidFill>
                  <a:schemeClr val="bg1"/>
                </a:solidFill>
                <a:latin typeface="Arial" panose="020B0604020202020204" pitchFamily="34" charset="0"/>
                <a:cs typeface="Arial" panose="020B0604020202020204" pitchFamily="34" charset="0"/>
              </a:rPr>
              <a:t>and/or hire trained contractors</a:t>
            </a:r>
          </a:p>
          <a:p>
            <a:pPr marL="0" indent="0" algn="ctr">
              <a:buNone/>
            </a:pPr>
            <a:r>
              <a:rPr lang="en-US" sz="1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Available through the Minnesota Pollution Control Agency </a:t>
            </a:r>
            <a:endParaRPr 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3787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85047-5F11-020C-7A70-193DA8639FB7}"/>
              </a:ext>
            </a:extLst>
          </p:cNvPr>
          <p:cNvSpPr>
            <a:spLocks noGrp="1"/>
          </p:cNvSpPr>
          <p:nvPr>
            <p:ph type="title"/>
          </p:nvPr>
        </p:nvSpPr>
        <p:spPr>
          <a:xfrm>
            <a:off x="839788" y="365126"/>
            <a:ext cx="6920255" cy="2724064"/>
          </a:xfrm>
        </p:spPr>
        <p:txBody>
          <a:bodyPr>
            <a:normAutofit/>
          </a:bodyPr>
          <a:lstStyle/>
          <a:p>
            <a:r>
              <a:rPr lang="en-US" sz="4000" b="1" dirty="0">
                <a:solidFill>
                  <a:srgbClr val="002060"/>
                </a:solidFill>
                <a:latin typeface="Josephin Sans"/>
              </a:rPr>
              <a:t>Write, implement, and communicate your winter maintenance plan</a:t>
            </a:r>
          </a:p>
        </p:txBody>
      </p:sp>
      <p:sp>
        <p:nvSpPr>
          <p:cNvPr id="3" name="Content Placeholder 2">
            <a:extLst>
              <a:ext uri="{FF2B5EF4-FFF2-40B4-BE49-F238E27FC236}">
                <a16:creationId xmlns:a16="http://schemas.microsoft.com/office/drawing/2014/main" id="{8F31CBCA-28EE-546A-4B54-4F6317A64AC6}"/>
              </a:ext>
            </a:extLst>
          </p:cNvPr>
          <p:cNvSpPr>
            <a:spLocks noGrp="1"/>
          </p:cNvSpPr>
          <p:nvPr>
            <p:ph sz="half" idx="2"/>
          </p:nvPr>
        </p:nvSpPr>
        <p:spPr>
          <a:xfrm>
            <a:off x="839788" y="3262185"/>
            <a:ext cx="6920255" cy="1112108"/>
          </a:xfrm>
        </p:spPr>
        <p:txBody>
          <a:bodyPr/>
          <a:lstStyle/>
          <a:p>
            <a:pPr marL="0" indent="0">
              <a:buNone/>
            </a:pPr>
            <a:r>
              <a:rPr lang="en-US" b="1" dirty="0">
                <a:solidFill>
                  <a:srgbClr val="002060"/>
                </a:solidFill>
                <a:latin typeface="Josephin Sans"/>
                <a:cs typeface="Arial" panose="020B0604020202020204" pitchFamily="34" charset="0"/>
              </a:rPr>
              <a:t>Tell folks why things will look different, what to expect</a:t>
            </a:r>
          </a:p>
          <a:p>
            <a:pPr marL="0" indent="0">
              <a:buNone/>
            </a:pPr>
            <a:endParaRPr lang="en-US" sz="1800" b="1" dirty="0">
              <a:solidFill>
                <a:srgbClr val="002060"/>
              </a:solidFill>
              <a:effectLst/>
              <a:latin typeface="Josephin Sans"/>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530A2D62-F31E-D353-295E-0F093905EB86}"/>
              </a:ext>
            </a:extLst>
          </p:cNvPr>
          <p:cNvSpPr txBox="1"/>
          <p:nvPr/>
        </p:nvSpPr>
        <p:spPr>
          <a:xfrm>
            <a:off x="950442" y="4547288"/>
            <a:ext cx="6098058" cy="707886"/>
          </a:xfrm>
          <a:prstGeom prst="rect">
            <a:avLst/>
          </a:prstGeom>
          <a:noFill/>
        </p:spPr>
        <p:txBody>
          <a:bodyPr wrap="square">
            <a:spAutoFit/>
          </a:bodyPr>
          <a:lstStyle/>
          <a:p>
            <a:r>
              <a:rPr lang="en-US" sz="2000" b="1" dirty="0">
                <a:solidFill>
                  <a:srgbClr val="002060"/>
                </a:solidFill>
                <a:latin typeface="Josephin Sans"/>
              </a:rPr>
              <a:t>Templates available through your Low Salt, No Salt Minnesota ambassador or the MPCA </a:t>
            </a:r>
          </a:p>
        </p:txBody>
      </p:sp>
    </p:spTree>
    <p:extLst>
      <p:ext uri="{BB962C8B-B14F-4D97-AF65-F5344CB8AC3E}">
        <p14:creationId xmlns:p14="http://schemas.microsoft.com/office/powerpoint/2010/main" val="15526764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8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993D9-C5CB-6F41-D229-AEC0C4D816C7}"/>
              </a:ext>
            </a:extLst>
          </p:cNvPr>
          <p:cNvSpPr>
            <a:spLocks noGrp="1"/>
          </p:cNvSpPr>
          <p:nvPr>
            <p:ph type="title"/>
          </p:nvPr>
        </p:nvSpPr>
        <p:spPr/>
        <p:txBody>
          <a:bodyPr>
            <a:normAutofit/>
          </a:bodyPr>
          <a:lstStyle/>
          <a:p>
            <a:r>
              <a:rPr lang="en-US" b="1" dirty="0">
                <a:solidFill>
                  <a:srgbClr val="002060"/>
                </a:solidFill>
                <a:latin typeface="Josephin Sans"/>
              </a:rPr>
              <a:t>Prepare for winter</a:t>
            </a:r>
          </a:p>
        </p:txBody>
      </p:sp>
      <p:sp>
        <p:nvSpPr>
          <p:cNvPr id="3" name="Content Placeholder 2">
            <a:extLst>
              <a:ext uri="{FF2B5EF4-FFF2-40B4-BE49-F238E27FC236}">
                <a16:creationId xmlns:a16="http://schemas.microsoft.com/office/drawing/2014/main" id="{0951FF86-5210-30FA-7205-F03B423D4A08}"/>
              </a:ext>
            </a:extLst>
          </p:cNvPr>
          <p:cNvSpPr>
            <a:spLocks noGrp="1"/>
          </p:cNvSpPr>
          <p:nvPr>
            <p:ph idx="1"/>
          </p:nvPr>
        </p:nvSpPr>
        <p:spPr>
          <a:xfrm>
            <a:off x="838200" y="1467279"/>
            <a:ext cx="10515600" cy="4351338"/>
          </a:xfrm>
        </p:spPr>
        <p:txBody>
          <a:bodyPr/>
          <a:lstStyle/>
          <a:p>
            <a:pPr>
              <a:buFont typeface="Wingdings" panose="05000000000000000000" pitchFamily="2" charset="2"/>
              <a:buChar char="v"/>
            </a:pPr>
            <a:r>
              <a:rPr lang="en-US" sz="2600" b="1" dirty="0">
                <a:solidFill>
                  <a:srgbClr val="002060"/>
                </a:solidFill>
                <a:latin typeface="Arial" panose="020B0604020202020204" pitchFamily="34" charset="0"/>
                <a:cs typeface="Arial" panose="020B0604020202020204" pitchFamily="34" charset="0"/>
              </a:rPr>
              <a:t> </a:t>
            </a:r>
            <a:r>
              <a:rPr lang="en-US" b="1" dirty="0">
                <a:solidFill>
                  <a:srgbClr val="002060"/>
                </a:solidFill>
                <a:latin typeface="Josephin Sans"/>
                <a:cs typeface="Arial" panose="020B0604020202020204" pitchFamily="34" charset="0"/>
              </a:rPr>
              <a:t>Sites and circumstances differ</a:t>
            </a:r>
          </a:p>
          <a:p>
            <a:pPr>
              <a:buFont typeface="Wingdings" panose="05000000000000000000" pitchFamily="2" charset="2"/>
              <a:buChar char="v"/>
            </a:pPr>
            <a:r>
              <a:rPr lang="en-US" b="1" dirty="0">
                <a:solidFill>
                  <a:srgbClr val="002060"/>
                </a:solidFill>
                <a:latin typeface="Josephin Sans"/>
                <a:cs typeface="Arial" panose="020B0604020202020204" pitchFamily="34" charset="0"/>
              </a:rPr>
              <a:t> Work with us to find the best solutions customized </a:t>
            </a:r>
            <a:br>
              <a:rPr lang="en-US" b="1" dirty="0">
                <a:solidFill>
                  <a:srgbClr val="002060"/>
                </a:solidFill>
                <a:latin typeface="Josephin Sans"/>
                <a:cs typeface="Arial" panose="020B0604020202020204" pitchFamily="34" charset="0"/>
              </a:rPr>
            </a:br>
            <a:r>
              <a:rPr lang="en-US" b="1" dirty="0">
                <a:solidFill>
                  <a:srgbClr val="002060"/>
                </a:solidFill>
                <a:latin typeface="Josephin Sans"/>
                <a:cs typeface="Arial" panose="020B0604020202020204" pitchFamily="34" charset="0"/>
              </a:rPr>
              <a:t>  for your site</a:t>
            </a:r>
          </a:p>
          <a:p>
            <a:pPr>
              <a:buFont typeface="Wingdings" panose="05000000000000000000" pitchFamily="2" charset="2"/>
              <a:buChar char="v"/>
            </a:pPr>
            <a:r>
              <a:rPr lang="en-US" b="1" dirty="0">
                <a:solidFill>
                  <a:srgbClr val="002060"/>
                </a:solidFill>
                <a:latin typeface="Josephin Sans"/>
                <a:cs typeface="Arial" panose="020B0604020202020204" pitchFamily="34" charset="0"/>
              </a:rPr>
              <a:t> Many of you are already doing a lot to ensure effective </a:t>
            </a:r>
            <a:br>
              <a:rPr lang="en-US" b="1" dirty="0">
                <a:solidFill>
                  <a:srgbClr val="002060"/>
                </a:solidFill>
                <a:latin typeface="Josephin Sans"/>
                <a:cs typeface="Arial" panose="020B0604020202020204" pitchFamily="34" charset="0"/>
              </a:rPr>
            </a:br>
            <a:r>
              <a:rPr lang="en-US" b="1" dirty="0">
                <a:solidFill>
                  <a:srgbClr val="002060"/>
                </a:solidFill>
                <a:latin typeface="Josephin Sans"/>
                <a:cs typeface="Arial" panose="020B0604020202020204" pitchFamily="34" charset="0"/>
              </a:rPr>
              <a:t>  low salt, no salt winter maintenance</a:t>
            </a:r>
          </a:p>
          <a:p>
            <a:pPr>
              <a:buFont typeface="Wingdings" panose="05000000000000000000" pitchFamily="2" charset="2"/>
              <a:buChar char="v"/>
            </a:pPr>
            <a:r>
              <a:rPr lang="en-US" b="1" dirty="0">
                <a:solidFill>
                  <a:srgbClr val="002060"/>
                </a:solidFill>
                <a:latin typeface="Josephin Sans"/>
                <a:cs typeface="Arial" panose="020B0604020202020204" pitchFamily="34" charset="0"/>
              </a:rPr>
              <a:t> We learn from you – please share your ideas</a:t>
            </a:r>
          </a:p>
          <a:p>
            <a:endParaRPr lang="en-US" dirty="0"/>
          </a:p>
        </p:txBody>
      </p:sp>
    </p:spTree>
    <p:extLst>
      <p:ext uri="{BB962C8B-B14F-4D97-AF65-F5344CB8AC3E}">
        <p14:creationId xmlns:p14="http://schemas.microsoft.com/office/powerpoint/2010/main" val="9643383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5000"/>
            <a:lum/>
          </a:blip>
          <a:srcRect/>
          <a:stretch>
            <a:fillRect t="-83000" b="-8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C05F8-AC39-6285-6DA5-0E9DC9DB5C49}"/>
              </a:ext>
            </a:extLst>
          </p:cNvPr>
          <p:cNvSpPr>
            <a:spLocks noGrp="1"/>
          </p:cNvSpPr>
          <p:nvPr>
            <p:ph type="title"/>
          </p:nvPr>
        </p:nvSpPr>
        <p:spPr/>
        <p:txBody>
          <a:bodyPr>
            <a:normAutofit/>
          </a:bodyPr>
          <a:lstStyle/>
          <a:p>
            <a:r>
              <a:rPr lang="en-US" sz="3600" b="1" dirty="0">
                <a:solidFill>
                  <a:srgbClr val="002060"/>
                </a:solidFill>
                <a:latin typeface="Josephin Sans"/>
              </a:rPr>
              <a:t>What areas of your buildings and grounds </a:t>
            </a:r>
            <a:br>
              <a:rPr lang="en-US" sz="3600" b="1" dirty="0">
                <a:solidFill>
                  <a:srgbClr val="002060"/>
                </a:solidFill>
                <a:latin typeface="Josephin Sans"/>
              </a:rPr>
            </a:br>
            <a:r>
              <a:rPr lang="en-US" sz="3600" b="1" dirty="0">
                <a:solidFill>
                  <a:srgbClr val="002060"/>
                </a:solidFill>
                <a:latin typeface="Josephin Sans"/>
              </a:rPr>
              <a:t>require winter maintenance activities?</a:t>
            </a:r>
          </a:p>
        </p:txBody>
      </p:sp>
      <p:sp>
        <p:nvSpPr>
          <p:cNvPr id="3" name="Content Placeholder 2">
            <a:extLst>
              <a:ext uri="{FF2B5EF4-FFF2-40B4-BE49-F238E27FC236}">
                <a16:creationId xmlns:a16="http://schemas.microsoft.com/office/drawing/2014/main" id="{69F07670-96BD-03FE-3B4C-87B3F6F9A602}"/>
              </a:ext>
            </a:extLst>
          </p:cNvPr>
          <p:cNvSpPr>
            <a:spLocks noGrp="1"/>
          </p:cNvSpPr>
          <p:nvPr>
            <p:ph idx="1"/>
          </p:nvPr>
        </p:nvSpPr>
        <p:spPr>
          <a:xfrm>
            <a:off x="1208903" y="5600014"/>
            <a:ext cx="10515600" cy="892861"/>
          </a:xfrm>
        </p:spPr>
        <p:txBody>
          <a:bodyPr>
            <a:noAutofit/>
          </a:bodyPr>
          <a:lstStyle/>
          <a:p>
            <a:pPr marL="0" indent="0" algn="ctr">
              <a:buNone/>
            </a:pPr>
            <a:r>
              <a:rPr lang="en-US" b="1" dirty="0">
                <a:solidFill>
                  <a:srgbClr val="002060"/>
                </a:solidFill>
                <a:latin typeface="Josephin Sans"/>
                <a:cs typeface="Arial" panose="020B0604020202020204" pitchFamily="34" charset="0"/>
              </a:rPr>
              <a:t>What are the challenging or problematic </a:t>
            </a:r>
            <a:br>
              <a:rPr lang="en-US" b="1" dirty="0">
                <a:solidFill>
                  <a:srgbClr val="002060"/>
                </a:solidFill>
                <a:latin typeface="Josephin Sans"/>
                <a:cs typeface="Arial" panose="020B0604020202020204" pitchFamily="34" charset="0"/>
              </a:rPr>
            </a:br>
            <a:r>
              <a:rPr lang="en-US" b="1" dirty="0">
                <a:solidFill>
                  <a:srgbClr val="002060"/>
                </a:solidFill>
                <a:latin typeface="Josephin Sans"/>
                <a:cs typeface="Arial" panose="020B0604020202020204" pitchFamily="34" charset="0"/>
              </a:rPr>
              <a:t>areas of your site?</a:t>
            </a:r>
          </a:p>
        </p:txBody>
      </p:sp>
    </p:spTree>
    <p:extLst>
      <p:ext uri="{BB962C8B-B14F-4D97-AF65-F5344CB8AC3E}">
        <p14:creationId xmlns:p14="http://schemas.microsoft.com/office/powerpoint/2010/main" val="19273648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CEDE3-4E11-F935-F7E7-3754B495ABE3}"/>
              </a:ext>
            </a:extLst>
          </p:cNvPr>
          <p:cNvSpPr>
            <a:spLocks noGrp="1"/>
          </p:cNvSpPr>
          <p:nvPr>
            <p:ph type="title"/>
          </p:nvPr>
        </p:nvSpPr>
        <p:spPr/>
        <p:txBody>
          <a:bodyPr>
            <a:normAutofit/>
          </a:bodyPr>
          <a:lstStyle/>
          <a:p>
            <a:r>
              <a:rPr lang="en-US" sz="3600" b="1" dirty="0">
                <a:solidFill>
                  <a:srgbClr val="002060"/>
                </a:solidFill>
                <a:latin typeface="Josephin Sans"/>
              </a:rPr>
              <a:t>What types of winter-related injuries, </a:t>
            </a:r>
            <a:br>
              <a:rPr lang="en-US" sz="3600" b="1" dirty="0">
                <a:solidFill>
                  <a:srgbClr val="002060"/>
                </a:solidFill>
                <a:latin typeface="Josephin Sans"/>
              </a:rPr>
            </a:br>
            <a:r>
              <a:rPr lang="en-US" sz="3600" b="1" dirty="0">
                <a:solidFill>
                  <a:srgbClr val="002060"/>
                </a:solidFill>
                <a:latin typeface="Josephin Sans"/>
              </a:rPr>
              <a:t>if any, do you have?</a:t>
            </a:r>
          </a:p>
        </p:txBody>
      </p:sp>
      <p:sp>
        <p:nvSpPr>
          <p:cNvPr id="3" name="Content Placeholder 2">
            <a:extLst>
              <a:ext uri="{FF2B5EF4-FFF2-40B4-BE49-F238E27FC236}">
                <a16:creationId xmlns:a16="http://schemas.microsoft.com/office/drawing/2014/main" id="{892534B4-2138-3D05-CAC8-A9F1380EE744}"/>
              </a:ext>
            </a:extLst>
          </p:cNvPr>
          <p:cNvSpPr>
            <a:spLocks noGrp="1"/>
          </p:cNvSpPr>
          <p:nvPr>
            <p:ph idx="1"/>
          </p:nvPr>
        </p:nvSpPr>
        <p:spPr>
          <a:xfrm>
            <a:off x="7142204" y="4786654"/>
            <a:ext cx="6252519" cy="695155"/>
          </a:xfrm>
        </p:spPr>
        <p:txBody>
          <a:bodyPr/>
          <a:lstStyle/>
          <a:p>
            <a:pPr marL="0" indent="0">
              <a:buNone/>
            </a:pPr>
            <a:r>
              <a:rPr lang="en-US" b="1" dirty="0">
                <a:solidFill>
                  <a:srgbClr val="002060"/>
                </a:solidFill>
                <a:latin typeface="Josephin Sans"/>
                <a:cs typeface="Arial" panose="020B0604020202020204" pitchFamily="34" charset="0"/>
              </a:rPr>
              <a:t>Where do they occur?</a:t>
            </a:r>
          </a:p>
          <a:p>
            <a:endParaRPr lang="en-US" dirty="0">
              <a:latin typeface="Josephin Sans"/>
            </a:endParaRPr>
          </a:p>
          <a:p>
            <a:endParaRPr lang="en-US" dirty="0"/>
          </a:p>
        </p:txBody>
      </p:sp>
    </p:spTree>
    <p:extLst>
      <p:ext uri="{BB962C8B-B14F-4D97-AF65-F5344CB8AC3E}">
        <p14:creationId xmlns:p14="http://schemas.microsoft.com/office/powerpoint/2010/main" val="6909918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5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873BB-B00E-320E-3F97-AB1DE35B857E}"/>
              </a:ext>
            </a:extLst>
          </p:cNvPr>
          <p:cNvSpPr>
            <a:spLocks noGrp="1"/>
          </p:cNvSpPr>
          <p:nvPr>
            <p:ph type="title"/>
          </p:nvPr>
        </p:nvSpPr>
        <p:spPr>
          <a:xfrm>
            <a:off x="529281" y="661686"/>
            <a:ext cx="10515600" cy="1325563"/>
          </a:xfrm>
        </p:spPr>
        <p:txBody>
          <a:bodyPr>
            <a:normAutofit fontScale="90000"/>
          </a:bodyPr>
          <a:lstStyle/>
          <a:p>
            <a:pPr marL="0" indent="0"/>
            <a:br>
              <a:rPr lang="en-US" dirty="0">
                <a:solidFill>
                  <a:srgbClr val="002060"/>
                </a:solidFill>
                <a:latin typeface="Arial Black" panose="020B0A04020102020204" pitchFamily="34" charset="0"/>
              </a:rPr>
            </a:br>
            <a:br>
              <a:rPr lang="en-US" dirty="0">
                <a:solidFill>
                  <a:srgbClr val="002060"/>
                </a:solidFill>
                <a:latin typeface="Arial Black" panose="020B0A04020102020204" pitchFamily="34" charset="0"/>
              </a:rPr>
            </a:br>
            <a:r>
              <a:rPr lang="en-US" sz="4000" b="1" dirty="0">
                <a:solidFill>
                  <a:srgbClr val="002060"/>
                </a:solidFill>
                <a:latin typeface="Josephin Sans"/>
              </a:rPr>
              <a:t>What natural resources, </a:t>
            </a:r>
            <a:br>
              <a:rPr lang="en-US" sz="4000" b="1" dirty="0">
                <a:solidFill>
                  <a:srgbClr val="002060"/>
                </a:solidFill>
                <a:latin typeface="Josephin Sans"/>
              </a:rPr>
            </a:br>
            <a:r>
              <a:rPr lang="en-US" sz="4000" b="1" dirty="0">
                <a:solidFill>
                  <a:srgbClr val="002060"/>
                </a:solidFill>
                <a:latin typeface="Josephin Sans"/>
              </a:rPr>
              <a:t>landscaping features, </a:t>
            </a:r>
            <a:br>
              <a:rPr lang="en-US" sz="4000" b="1" dirty="0">
                <a:solidFill>
                  <a:srgbClr val="002060"/>
                </a:solidFill>
                <a:latin typeface="Josephin Sans"/>
              </a:rPr>
            </a:br>
            <a:r>
              <a:rPr lang="en-US" sz="4000" b="1" dirty="0">
                <a:solidFill>
                  <a:srgbClr val="002060"/>
                </a:solidFill>
                <a:latin typeface="Josephin Sans"/>
              </a:rPr>
              <a:t>and other amenities </a:t>
            </a:r>
            <a:br>
              <a:rPr lang="en-US" sz="4000" b="1" dirty="0">
                <a:solidFill>
                  <a:srgbClr val="002060"/>
                </a:solidFill>
                <a:latin typeface="Josephin Sans"/>
              </a:rPr>
            </a:br>
            <a:r>
              <a:rPr lang="en-US" sz="4000" b="1" dirty="0">
                <a:solidFill>
                  <a:srgbClr val="002060"/>
                </a:solidFill>
                <a:latin typeface="Josephin Sans"/>
              </a:rPr>
              <a:t>are at your site?</a:t>
            </a:r>
            <a:br>
              <a:rPr lang="en-US" dirty="0">
                <a:solidFill>
                  <a:srgbClr val="002060"/>
                </a:solidFill>
                <a:latin typeface="Arial Black" panose="020B0A04020102020204" pitchFamily="34" charset="0"/>
              </a:rPr>
            </a:br>
            <a:endParaRPr lang="en-US" dirty="0"/>
          </a:p>
        </p:txBody>
      </p:sp>
      <p:sp>
        <p:nvSpPr>
          <p:cNvPr id="3" name="Content Placeholder 2">
            <a:extLst>
              <a:ext uri="{FF2B5EF4-FFF2-40B4-BE49-F238E27FC236}">
                <a16:creationId xmlns:a16="http://schemas.microsoft.com/office/drawing/2014/main" id="{2242440F-381C-EB63-EB7C-5EC4805A1D13}"/>
              </a:ext>
            </a:extLst>
          </p:cNvPr>
          <p:cNvSpPr>
            <a:spLocks noGrp="1"/>
          </p:cNvSpPr>
          <p:nvPr>
            <p:ph idx="1"/>
          </p:nvPr>
        </p:nvSpPr>
        <p:spPr>
          <a:xfrm>
            <a:off x="3890319" y="5620564"/>
            <a:ext cx="10097530" cy="1237436"/>
          </a:xfrm>
        </p:spPr>
        <p:txBody>
          <a:bodyPr>
            <a:normAutofit/>
          </a:bodyPr>
          <a:lstStyle/>
          <a:p>
            <a:pPr marL="0" indent="0">
              <a:buNone/>
            </a:pPr>
            <a:r>
              <a:rPr lang="en-US" sz="3200" b="1" dirty="0">
                <a:solidFill>
                  <a:schemeClr val="accent1">
                    <a:lumMod val="50000"/>
                  </a:schemeClr>
                </a:solidFill>
                <a:latin typeface="Josephin Sans"/>
                <a:cs typeface="Arial" panose="020B0604020202020204" pitchFamily="34" charset="0"/>
              </a:rPr>
              <a:t>How will you protect them from salt damage?</a:t>
            </a:r>
            <a:br>
              <a:rPr lang="en-US" sz="3200" dirty="0">
                <a:solidFill>
                  <a:schemeClr val="accent1">
                    <a:lumMod val="50000"/>
                  </a:schemeClr>
                </a:solidFill>
                <a:latin typeface="Josephin Sans"/>
                <a:cs typeface="Arial" panose="020B0604020202020204" pitchFamily="34" charset="0"/>
              </a:rPr>
            </a:br>
            <a:endParaRPr lang="en-US" sz="3200" dirty="0">
              <a:solidFill>
                <a:schemeClr val="accent1">
                  <a:lumMod val="50000"/>
                </a:schemeClr>
              </a:solidFill>
              <a:latin typeface="Josephin Sans"/>
              <a:cs typeface="Arial" panose="020B0604020202020204" pitchFamily="34" charset="0"/>
            </a:endParaRPr>
          </a:p>
        </p:txBody>
      </p:sp>
    </p:spTree>
    <p:extLst>
      <p:ext uri="{BB962C8B-B14F-4D97-AF65-F5344CB8AC3E}">
        <p14:creationId xmlns:p14="http://schemas.microsoft.com/office/powerpoint/2010/main" val="36543840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0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1C1CE-AD0E-6543-B579-50C14EB42453}"/>
              </a:ext>
            </a:extLst>
          </p:cNvPr>
          <p:cNvSpPr>
            <a:spLocks noGrp="1"/>
          </p:cNvSpPr>
          <p:nvPr>
            <p:ph type="title"/>
          </p:nvPr>
        </p:nvSpPr>
        <p:spPr>
          <a:xfrm>
            <a:off x="221974" y="544029"/>
            <a:ext cx="10515600" cy="1325563"/>
          </a:xfrm>
        </p:spPr>
        <p:txBody>
          <a:bodyPr>
            <a:normAutofit/>
          </a:bodyPr>
          <a:lstStyle/>
          <a:p>
            <a:r>
              <a:rPr lang="en-US" sz="3600" b="1" dirty="0">
                <a:solidFill>
                  <a:srgbClr val="002060"/>
                </a:solidFill>
                <a:latin typeface="Josephin Sans"/>
              </a:rPr>
              <a:t>A word about liability</a:t>
            </a:r>
          </a:p>
        </p:txBody>
      </p:sp>
      <p:sp>
        <p:nvSpPr>
          <p:cNvPr id="3" name="Content Placeholder 2">
            <a:extLst>
              <a:ext uri="{FF2B5EF4-FFF2-40B4-BE49-F238E27FC236}">
                <a16:creationId xmlns:a16="http://schemas.microsoft.com/office/drawing/2014/main" id="{3632B983-B04F-FF29-365C-5587940E5BB0}"/>
              </a:ext>
            </a:extLst>
          </p:cNvPr>
          <p:cNvSpPr>
            <a:spLocks noGrp="1"/>
          </p:cNvSpPr>
          <p:nvPr>
            <p:ph idx="1"/>
          </p:nvPr>
        </p:nvSpPr>
        <p:spPr>
          <a:xfrm>
            <a:off x="221974" y="1716296"/>
            <a:ext cx="10515600" cy="915694"/>
          </a:xfrm>
        </p:spPr>
        <p:txBody>
          <a:bodyPr>
            <a:normAutofit/>
          </a:bodyPr>
          <a:lstStyle/>
          <a:p>
            <a:pPr>
              <a:buFont typeface="Wingdings" panose="05000000000000000000" pitchFamily="2" charset="2"/>
              <a:buChar char="v"/>
            </a:pPr>
            <a:r>
              <a:rPr lang="en-US" sz="2600" b="1" dirty="0">
                <a:solidFill>
                  <a:srgbClr val="002060"/>
                </a:solidFill>
                <a:latin typeface="Josephin Sans"/>
                <a:cs typeface="Arial" panose="020B0604020202020204" pitchFamily="34" charset="0"/>
              </a:rPr>
              <a:t> </a:t>
            </a:r>
            <a:r>
              <a:rPr lang="en-US" sz="2400" b="1" dirty="0">
                <a:solidFill>
                  <a:srgbClr val="002060"/>
                </a:solidFill>
                <a:latin typeface="Josephin Sans"/>
                <a:cs typeface="Arial" panose="020B0604020202020204" pitchFamily="34" charset="0"/>
              </a:rPr>
              <a:t>Everyone’s top concern is for safety, </a:t>
            </a:r>
            <a:br>
              <a:rPr lang="en-US" sz="2400" b="1" dirty="0">
                <a:solidFill>
                  <a:srgbClr val="002060"/>
                </a:solidFill>
                <a:latin typeface="Josephin Sans"/>
                <a:cs typeface="Arial" panose="020B0604020202020204" pitchFamily="34" charset="0"/>
              </a:rPr>
            </a:br>
            <a:r>
              <a:rPr lang="en-US" sz="2400" b="1" dirty="0">
                <a:solidFill>
                  <a:srgbClr val="002060"/>
                </a:solidFill>
                <a:latin typeface="Josephin Sans"/>
                <a:cs typeface="Arial" panose="020B0604020202020204" pitchFamily="34" charset="0"/>
              </a:rPr>
              <a:t>  but liability is also a worry</a:t>
            </a:r>
          </a:p>
          <a:p>
            <a:pPr>
              <a:buFont typeface="Wingdings" panose="05000000000000000000" pitchFamily="2" charset="2"/>
              <a:buChar char="v"/>
            </a:pPr>
            <a:endParaRPr lang="en-US" sz="2400" dirty="0">
              <a:latin typeface="Arial Black" panose="020B0A04020102020204" pitchFamily="34" charset="0"/>
            </a:endParaRPr>
          </a:p>
        </p:txBody>
      </p:sp>
      <p:sp>
        <p:nvSpPr>
          <p:cNvPr id="5" name="TextBox 4">
            <a:extLst>
              <a:ext uri="{FF2B5EF4-FFF2-40B4-BE49-F238E27FC236}">
                <a16:creationId xmlns:a16="http://schemas.microsoft.com/office/drawing/2014/main" id="{B8701527-9AD1-0340-B636-0AF533E03986}"/>
              </a:ext>
            </a:extLst>
          </p:cNvPr>
          <p:cNvSpPr txBox="1"/>
          <p:nvPr/>
        </p:nvSpPr>
        <p:spPr>
          <a:xfrm>
            <a:off x="221974" y="4502426"/>
            <a:ext cx="6097656"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r>
              <a:rPr kumimoji="0" lang="en-US" sz="1800" b="1" i="0" u="none" strike="noStrike" kern="1200" cap="none" spc="0" normalizeH="0" baseline="0" noProof="0" dirty="0">
                <a:ln>
                  <a:noFill/>
                </a:ln>
                <a:solidFill>
                  <a:srgbClr val="002060"/>
                </a:solidFill>
                <a:effectLst/>
                <a:uLnTx/>
                <a:uFillTx/>
                <a:latin typeface="Josephin Sans"/>
                <a:ea typeface="+mn-ea"/>
                <a:cs typeface="Arial" panose="020B0604020202020204" pitchFamily="34" charset="0"/>
              </a:rPr>
              <a:t>Not a substitute for advice from your attorney. </a:t>
            </a:r>
            <a:br>
              <a:rPr kumimoji="0" lang="en-US" sz="1800" b="1" i="0" u="none" strike="noStrike" kern="1200" cap="none" spc="0" normalizeH="0" baseline="0" noProof="0" dirty="0">
                <a:ln>
                  <a:noFill/>
                </a:ln>
                <a:solidFill>
                  <a:srgbClr val="002060"/>
                </a:solidFill>
                <a:effectLst/>
                <a:uLnTx/>
                <a:uFillTx/>
                <a:latin typeface="Josephin Sans"/>
                <a:ea typeface="+mn-ea"/>
                <a:cs typeface="Arial" panose="020B0604020202020204" pitchFamily="34" charset="0"/>
              </a:rPr>
            </a:br>
            <a:r>
              <a:rPr kumimoji="0" lang="en-US" sz="1800" b="1" i="0" u="none" strike="noStrike" kern="1200" cap="none" spc="0" normalizeH="0" baseline="0" noProof="0" dirty="0">
                <a:ln>
                  <a:noFill/>
                </a:ln>
                <a:solidFill>
                  <a:srgbClr val="002060"/>
                </a:solidFill>
                <a:effectLst/>
                <a:uLnTx/>
                <a:uFillTx/>
                <a:latin typeface="Josephin Sans"/>
                <a:ea typeface="+mn-ea"/>
                <a:cs typeface="Arial" panose="020B0604020202020204" pitchFamily="34" charset="0"/>
              </a:rPr>
              <a:t> Seek legal counsel regarding your site and circumstances.</a:t>
            </a:r>
          </a:p>
        </p:txBody>
      </p:sp>
      <p:sp>
        <p:nvSpPr>
          <p:cNvPr id="6" name="TextBox 5">
            <a:extLst>
              <a:ext uri="{FF2B5EF4-FFF2-40B4-BE49-F238E27FC236}">
                <a16:creationId xmlns:a16="http://schemas.microsoft.com/office/drawing/2014/main" id="{475A301E-7737-8C11-6B4B-6FDAAC4A24EE}"/>
              </a:ext>
            </a:extLst>
          </p:cNvPr>
          <p:cNvSpPr txBox="1"/>
          <p:nvPr/>
        </p:nvSpPr>
        <p:spPr>
          <a:xfrm>
            <a:off x="221974" y="2563434"/>
            <a:ext cx="6178378"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400" b="1" i="0" u="none" strike="noStrike" kern="1200" cap="none" spc="0" normalizeH="0" baseline="0" noProof="0" dirty="0">
                <a:ln>
                  <a:noFill/>
                </a:ln>
                <a:solidFill>
                  <a:srgbClr val="002060"/>
                </a:solidFill>
                <a:effectLst/>
                <a:uLnTx/>
                <a:uFillTx/>
                <a:latin typeface="Josephin Sans"/>
                <a:ea typeface="+mn-ea"/>
                <a:cs typeface="Arial" panose="020B0604020202020204" pitchFamily="34" charset="0"/>
              </a:rPr>
              <a:t> Training in best practices, and</a:t>
            </a:r>
            <a:br>
              <a:rPr kumimoji="0" lang="en-US" sz="2400" b="1" i="0" u="none" strike="noStrike" kern="1200" cap="none" spc="0" normalizeH="0" baseline="0" noProof="0" dirty="0">
                <a:ln>
                  <a:noFill/>
                </a:ln>
                <a:solidFill>
                  <a:srgbClr val="002060"/>
                </a:solidFill>
                <a:effectLst/>
                <a:uLnTx/>
                <a:uFillTx/>
                <a:latin typeface="Josephin Sans"/>
                <a:ea typeface="+mn-ea"/>
                <a:cs typeface="Arial" panose="020B0604020202020204" pitchFamily="34" charset="0"/>
              </a:rPr>
            </a:br>
            <a:r>
              <a:rPr kumimoji="0" lang="en-US" sz="2400" b="1" i="0" u="none" strike="noStrike" kern="1200" cap="none" spc="0" normalizeH="0" baseline="0" noProof="0" dirty="0">
                <a:ln>
                  <a:noFill/>
                </a:ln>
                <a:solidFill>
                  <a:srgbClr val="002060"/>
                </a:solidFill>
                <a:effectLst/>
                <a:uLnTx/>
                <a:uFillTx/>
                <a:latin typeface="Josephin Sans"/>
                <a:ea typeface="+mn-ea"/>
                <a:cs typeface="Arial" panose="020B0604020202020204" pitchFamily="34" charset="0"/>
              </a:rPr>
              <a:t>     solid documentation on the use of </a:t>
            </a:r>
            <a:br>
              <a:rPr kumimoji="0" lang="en-US" sz="2400" b="1" i="0" u="none" strike="noStrike" kern="1200" cap="none" spc="0" normalizeH="0" baseline="0" noProof="0" dirty="0">
                <a:ln>
                  <a:noFill/>
                </a:ln>
                <a:solidFill>
                  <a:srgbClr val="002060"/>
                </a:solidFill>
                <a:effectLst/>
                <a:uLnTx/>
                <a:uFillTx/>
                <a:latin typeface="Josephin Sans"/>
                <a:ea typeface="+mn-ea"/>
                <a:cs typeface="Arial" panose="020B0604020202020204" pitchFamily="34" charset="0"/>
              </a:rPr>
            </a:br>
            <a:r>
              <a:rPr kumimoji="0" lang="en-US" sz="2400" b="1" i="0" u="none" strike="noStrike" kern="1200" cap="none" spc="0" normalizeH="0" baseline="0" noProof="0" dirty="0">
                <a:ln>
                  <a:noFill/>
                </a:ln>
                <a:solidFill>
                  <a:srgbClr val="002060"/>
                </a:solidFill>
                <a:effectLst/>
                <a:uLnTx/>
                <a:uFillTx/>
                <a:latin typeface="Josephin Sans"/>
                <a:ea typeface="+mn-ea"/>
                <a:cs typeface="Arial" panose="020B0604020202020204" pitchFamily="34" charset="0"/>
              </a:rPr>
              <a:t>     these practices are important to </a:t>
            </a:r>
            <a:br>
              <a:rPr kumimoji="0" lang="en-US" sz="2400" b="1" i="0" u="none" strike="noStrike" kern="1200" cap="none" spc="0" normalizeH="0" baseline="0" noProof="0" dirty="0">
                <a:ln>
                  <a:noFill/>
                </a:ln>
                <a:solidFill>
                  <a:srgbClr val="002060"/>
                </a:solidFill>
                <a:effectLst/>
                <a:uLnTx/>
                <a:uFillTx/>
                <a:latin typeface="Josephin Sans"/>
                <a:ea typeface="+mn-ea"/>
                <a:cs typeface="Arial" panose="020B0604020202020204" pitchFamily="34" charset="0"/>
              </a:rPr>
            </a:br>
            <a:r>
              <a:rPr kumimoji="0" lang="en-US" sz="2400" b="1" i="0" u="none" strike="noStrike" kern="1200" cap="none" spc="0" normalizeH="0" baseline="0" noProof="0" dirty="0">
                <a:ln>
                  <a:noFill/>
                </a:ln>
                <a:solidFill>
                  <a:srgbClr val="002060"/>
                </a:solidFill>
                <a:effectLst/>
                <a:uLnTx/>
                <a:uFillTx/>
                <a:latin typeface="Josephin Sans"/>
                <a:ea typeface="+mn-ea"/>
                <a:cs typeface="Arial" panose="020B0604020202020204" pitchFamily="34" charset="0"/>
              </a:rPr>
              <a:t>     be able to demonstrate “due care” </a:t>
            </a:r>
            <a:br>
              <a:rPr kumimoji="0" lang="en-US" sz="2400" b="1" i="0" u="none" strike="noStrike" kern="1200" cap="none" spc="0" normalizeH="0" baseline="0" noProof="0" dirty="0">
                <a:ln>
                  <a:noFill/>
                </a:ln>
                <a:solidFill>
                  <a:srgbClr val="002060"/>
                </a:solidFill>
                <a:effectLst/>
                <a:uLnTx/>
                <a:uFillTx/>
                <a:latin typeface="Josephin Sans"/>
                <a:ea typeface="+mn-ea"/>
                <a:cs typeface="Arial" panose="020B0604020202020204" pitchFamily="34" charset="0"/>
              </a:rPr>
            </a:br>
            <a:r>
              <a:rPr kumimoji="0" lang="en-US" sz="2400" b="1" i="0" u="none" strike="noStrike" kern="1200" cap="none" spc="0" normalizeH="0" baseline="0" noProof="0" dirty="0">
                <a:ln>
                  <a:noFill/>
                </a:ln>
                <a:solidFill>
                  <a:srgbClr val="002060"/>
                </a:solidFill>
                <a:effectLst/>
                <a:uLnTx/>
                <a:uFillTx/>
                <a:latin typeface="Josephin Sans"/>
                <a:ea typeface="+mn-ea"/>
                <a:cs typeface="Arial" panose="020B0604020202020204" pitchFamily="34" charset="0"/>
              </a:rPr>
              <a:t>     in winter maintenance* </a:t>
            </a:r>
          </a:p>
        </p:txBody>
      </p:sp>
    </p:spTree>
    <p:extLst>
      <p:ext uri="{BB962C8B-B14F-4D97-AF65-F5344CB8AC3E}">
        <p14:creationId xmlns:p14="http://schemas.microsoft.com/office/powerpoint/2010/main" val="1575352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148678-E074-D398-B11C-5ACF0CB30B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2002C70-87A3-4831-AC61-174182726507}"/>
              </a:ext>
            </a:extLst>
          </p:cNvPr>
          <p:cNvSpPr txBox="1"/>
          <p:nvPr/>
        </p:nvSpPr>
        <p:spPr>
          <a:xfrm>
            <a:off x="1152144" y="332762"/>
            <a:ext cx="9174480" cy="1569660"/>
          </a:xfrm>
          <a:prstGeom prst="rect">
            <a:avLst/>
          </a:prstGeom>
          <a:noFill/>
        </p:spPr>
        <p:txBody>
          <a:bodyPr wrap="square" rtlCol="0">
            <a:spAutoFit/>
          </a:bodyPr>
          <a:lstStyle/>
          <a:p>
            <a:pPr algn="ctr"/>
            <a:r>
              <a:rPr lang="en-US" sz="3200" b="1" dirty="0">
                <a:solidFill>
                  <a:schemeClr val="bg1"/>
                </a:solidFill>
                <a:effectLst/>
                <a:latin typeface="Josephin Sans"/>
                <a:ea typeface="Calibri" panose="020F0502020204030204" pitchFamily="34" charset="0"/>
                <a:cs typeface="Arial" panose="020B0604020202020204" pitchFamily="34" charset="0"/>
              </a:rPr>
              <a:t>Liability and Winter Maintenance Planning</a:t>
            </a:r>
          </a:p>
          <a:p>
            <a:pPr algn="ctr"/>
            <a:r>
              <a:rPr lang="en-US" sz="3200" b="1" dirty="0">
                <a:solidFill>
                  <a:schemeClr val="bg1"/>
                </a:solidFill>
                <a:latin typeface="Josephin Sans"/>
                <a:ea typeface="Calibri" panose="020F0502020204030204" pitchFamily="34" charset="0"/>
                <a:cs typeface="Arial" panose="020B0604020202020204" pitchFamily="34" charset="0"/>
              </a:rPr>
              <a:t>Video (2 min 45 sec)</a:t>
            </a:r>
            <a:r>
              <a:rPr lang="en-US" sz="3200" b="1" dirty="0">
                <a:solidFill>
                  <a:schemeClr val="bg1"/>
                </a:solidFill>
                <a:effectLst/>
                <a:latin typeface="Josephin Sans"/>
                <a:ea typeface="Calibri" panose="020F0502020204030204" pitchFamily="34" charset="0"/>
                <a:cs typeface="Arial" panose="020B0604020202020204" pitchFamily="34" charset="0"/>
              </a:rPr>
              <a:t> </a:t>
            </a:r>
            <a:r>
              <a:rPr lang="en-US" sz="3200" b="1" dirty="0">
                <a:solidFill>
                  <a:schemeClr val="bg1"/>
                </a:solidFill>
                <a:effectLst/>
                <a:latin typeface="Josephin Sans"/>
                <a:ea typeface="Calibri" panose="020F0502020204030204" pitchFamily="34" charset="0"/>
                <a:cs typeface="Arial" panose="020B0604020202020204" pitchFamily="34" charset="0"/>
                <a:hlinkClick r:id="rId4"/>
              </a:rPr>
              <a:t>https://www.youtube.com/watch?v=IoOHw_EY6T0</a:t>
            </a:r>
            <a:endParaRPr lang="en-US" dirty="0">
              <a:solidFill>
                <a:schemeClr val="bg1"/>
              </a:solidFill>
            </a:endParaRPr>
          </a:p>
        </p:txBody>
      </p:sp>
    </p:spTree>
    <p:extLst>
      <p:ext uri="{BB962C8B-B14F-4D97-AF65-F5344CB8AC3E}">
        <p14:creationId xmlns:p14="http://schemas.microsoft.com/office/powerpoint/2010/main" val="27535440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AD23DA-9764-5297-0209-5F63483F6A79}"/>
              </a:ext>
            </a:extLst>
          </p:cNvPr>
          <p:cNvSpPr>
            <a:spLocks noGrp="1"/>
          </p:cNvSpPr>
          <p:nvPr>
            <p:ph idx="1"/>
          </p:nvPr>
        </p:nvSpPr>
        <p:spPr>
          <a:xfrm>
            <a:off x="838200" y="1487695"/>
            <a:ext cx="10515600" cy="1325079"/>
          </a:xfrm>
        </p:spPr>
        <p:txBody>
          <a:bodyPr>
            <a:noAutofit/>
          </a:bodyPr>
          <a:lstStyle/>
          <a:p>
            <a:pPr marL="0" indent="0" algn="ctr">
              <a:buNone/>
            </a:pPr>
            <a:r>
              <a:rPr lang="en-US" sz="3200" b="1" dirty="0">
                <a:solidFill>
                  <a:schemeClr val="bg1"/>
                </a:solidFill>
                <a:latin typeface="Josephin Sans"/>
              </a:rPr>
              <a:t>With Low Salt, No Salt Minnesota, </a:t>
            </a:r>
            <a:br>
              <a:rPr lang="en-US" sz="3200" b="1" dirty="0">
                <a:solidFill>
                  <a:schemeClr val="bg1"/>
                </a:solidFill>
                <a:latin typeface="Josephin Sans"/>
              </a:rPr>
            </a:br>
            <a:r>
              <a:rPr lang="en-US" sz="3200" b="1" dirty="0">
                <a:solidFill>
                  <a:schemeClr val="bg1"/>
                </a:solidFill>
                <a:latin typeface="Josephin Sans"/>
              </a:rPr>
              <a:t>you can keep your community members safe </a:t>
            </a:r>
            <a:br>
              <a:rPr lang="en-US" sz="3200" b="1" dirty="0">
                <a:solidFill>
                  <a:schemeClr val="bg1"/>
                </a:solidFill>
                <a:latin typeface="Josephin Sans"/>
              </a:rPr>
            </a:br>
            <a:r>
              <a:rPr lang="en-US" sz="3200" b="1" dirty="0">
                <a:solidFill>
                  <a:schemeClr val="bg1"/>
                </a:solidFill>
                <a:latin typeface="Josephin Sans"/>
              </a:rPr>
              <a:t>while using less salt.</a:t>
            </a:r>
          </a:p>
        </p:txBody>
      </p:sp>
    </p:spTree>
    <p:extLst>
      <p:ext uri="{BB962C8B-B14F-4D97-AF65-F5344CB8AC3E}">
        <p14:creationId xmlns:p14="http://schemas.microsoft.com/office/powerpoint/2010/main" val="16455914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FB11D11-4A73-BC30-B44A-092EDA24B5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EA5564EA-30AB-A58B-D7AC-D450FA31EC87}"/>
              </a:ext>
            </a:extLst>
          </p:cNvPr>
          <p:cNvSpPr txBox="1"/>
          <p:nvPr/>
        </p:nvSpPr>
        <p:spPr>
          <a:xfrm>
            <a:off x="696097" y="5587381"/>
            <a:ext cx="10799805" cy="861774"/>
          </a:xfrm>
          <a:prstGeom prst="rect">
            <a:avLst/>
          </a:prstGeom>
          <a:noFill/>
        </p:spPr>
        <p:txBody>
          <a:bodyPr wrap="square" rtlCol="0">
            <a:spAutoFit/>
          </a:bodyPr>
          <a:lstStyle/>
          <a:p>
            <a:pPr algn="ctr"/>
            <a:r>
              <a:rPr lang="en-US" sz="3200" b="1" dirty="0">
                <a:solidFill>
                  <a:schemeClr val="bg1"/>
                </a:solidFill>
                <a:effectLst/>
                <a:latin typeface="Josephin Sans"/>
                <a:ea typeface="Calibri" panose="020F0502020204030204" pitchFamily="34" charset="0"/>
                <a:cs typeface="Arial" panose="020B0604020202020204" pitchFamily="34" charset="0"/>
              </a:rPr>
              <a:t>Salt pollutes our lakes and streams and harms aquatic species. </a:t>
            </a:r>
          </a:p>
          <a:p>
            <a:endParaRPr lang="en-US" dirty="0">
              <a:solidFill>
                <a:schemeClr val="bg1"/>
              </a:solidFill>
            </a:endParaRPr>
          </a:p>
        </p:txBody>
      </p:sp>
    </p:spTree>
    <p:extLst>
      <p:ext uri="{BB962C8B-B14F-4D97-AF65-F5344CB8AC3E}">
        <p14:creationId xmlns:p14="http://schemas.microsoft.com/office/powerpoint/2010/main" val="9038095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0000"/>
            <a:lum/>
          </a:blip>
          <a:srcRect/>
          <a:stretch>
            <a:fillRect l="-29000" r="-2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95CFD-6E46-3A8F-DEA0-71927194DEC5}"/>
              </a:ext>
            </a:extLst>
          </p:cNvPr>
          <p:cNvSpPr>
            <a:spLocks noGrp="1"/>
          </p:cNvSpPr>
          <p:nvPr>
            <p:ph type="title"/>
          </p:nvPr>
        </p:nvSpPr>
        <p:spPr>
          <a:xfrm>
            <a:off x="269789" y="3583952"/>
            <a:ext cx="7883612" cy="907621"/>
          </a:xfrm>
        </p:spPr>
        <p:txBody>
          <a:bodyPr>
            <a:normAutofit/>
          </a:bodyPr>
          <a:lstStyle/>
          <a:p>
            <a:r>
              <a:rPr lang="en-US" sz="3200" b="1" dirty="0">
                <a:solidFill>
                  <a:srgbClr val="0070C0"/>
                </a:solidFill>
                <a:latin typeface="Josephin Sans"/>
              </a:rPr>
              <a:t>Stay safe while using less salt.</a:t>
            </a:r>
          </a:p>
        </p:txBody>
      </p:sp>
      <p:sp>
        <p:nvSpPr>
          <p:cNvPr id="3" name="Content Placeholder 2">
            <a:extLst>
              <a:ext uri="{FF2B5EF4-FFF2-40B4-BE49-F238E27FC236}">
                <a16:creationId xmlns:a16="http://schemas.microsoft.com/office/drawing/2014/main" id="{7D0CFA22-6C5A-284D-7CC3-E535698AFE02}"/>
              </a:ext>
            </a:extLst>
          </p:cNvPr>
          <p:cNvSpPr>
            <a:spLocks noGrp="1"/>
          </p:cNvSpPr>
          <p:nvPr>
            <p:ph idx="1"/>
          </p:nvPr>
        </p:nvSpPr>
        <p:spPr>
          <a:xfrm>
            <a:off x="269789" y="4457616"/>
            <a:ext cx="10515600" cy="633368"/>
          </a:xfrm>
        </p:spPr>
        <p:txBody>
          <a:bodyPr>
            <a:normAutofit lnSpcReduction="10000"/>
          </a:bodyPr>
          <a:lstStyle/>
          <a:p>
            <a:pPr>
              <a:buFont typeface="Wingdings" panose="05000000000000000000" pitchFamily="2" charset="2"/>
              <a:buChar char="v"/>
            </a:pPr>
            <a:r>
              <a:rPr lang="en-US" sz="2000" b="1" dirty="0">
                <a:solidFill>
                  <a:srgbClr val="002060"/>
                </a:solidFill>
                <a:latin typeface="Josephin Sans"/>
                <a:cs typeface="Arial" panose="020B0604020202020204" pitchFamily="34" charset="0"/>
              </a:rPr>
              <a:t> You can confidently and safely prevent slips and falls </a:t>
            </a:r>
            <a:br>
              <a:rPr lang="en-US" sz="2000" b="1" dirty="0">
                <a:solidFill>
                  <a:srgbClr val="002060"/>
                </a:solidFill>
                <a:latin typeface="Josephin Sans"/>
                <a:cs typeface="Arial" panose="020B0604020202020204" pitchFamily="34" charset="0"/>
              </a:rPr>
            </a:br>
            <a:r>
              <a:rPr lang="en-US" sz="2000" b="1" dirty="0">
                <a:solidFill>
                  <a:srgbClr val="002060"/>
                </a:solidFill>
                <a:latin typeface="Josephin Sans"/>
                <a:cs typeface="Arial" panose="020B0604020202020204" pitchFamily="34" charset="0"/>
              </a:rPr>
              <a:t> while using less salt</a:t>
            </a:r>
          </a:p>
          <a:p>
            <a:pPr marL="0" indent="0">
              <a:buNone/>
            </a:pPr>
            <a:endParaRPr lang="en-US" dirty="0"/>
          </a:p>
        </p:txBody>
      </p:sp>
      <p:pic>
        <p:nvPicPr>
          <p:cNvPr id="5" name="Picture 4">
            <a:extLst>
              <a:ext uri="{FF2B5EF4-FFF2-40B4-BE49-F238E27FC236}">
                <a16:creationId xmlns:a16="http://schemas.microsoft.com/office/drawing/2014/main" id="{24F57295-01F0-BD68-D378-ED1CE23014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1048296"/>
          </a:xfrm>
          <a:prstGeom prst="rect">
            <a:avLst/>
          </a:prstGeom>
        </p:spPr>
      </p:pic>
      <p:sp>
        <p:nvSpPr>
          <p:cNvPr id="7" name="TextBox 6">
            <a:extLst>
              <a:ext uri="{FF2B5EF4-FFF2-40B4-BE49-F238E27FC236}">
                <a16:creationId xmlns:a16="http://schemas.microsoft.com/office/drawing/2014/main" id="{CEC464FB-2AA0-1B72-4800-9D07FB7FA82B}"/>
              </a:ext>
            </a:extLst>
          </p:cNvPr>
          <p:cNvSpPr txBox="1"/>
          <p:nvPr/>
        </p:nvSpPr>
        <p:spPr>
          <a:xfrm>
            <a:off x="429398" y="2152791"/>
            <a:ext cx="6098058" cy="1200329"/>
          </a:xfrm>
          <a:prstGeom prst="rect">
            <a:avLst/>
          </a:prstGeom>
          <a:noFill/>
        </p:spPr>
        <p:txBody>
          <a:bodyPr wrap="square">
            <a:spAutoFit/>
          </a:bodyPr>
          <a:lstStyle/>
          <a:p>
            <a:r>
              <a:rPr lang="en-US" sz="2400" b="1" dirty="0">
                <a:solidFill>
                  <a:srgbClr val="002060"/>
                </a:solidFill>
                <a:effectLst/>
                <a:latin typeface="Josephin Sans"/>
                <a:ea typeface="Calibri" panose="020F0502020204030204" pitchFamily="34" charset="0"/>
                <a:cs typeface="Times New Roman" panose="02020603050405020304" pitchFamily="18" charset="0"/>
              </a:rPr>
              <a:t>Salt reduction best practices </a:t>
            </a:r>
            <a:br>
              <a:rPr lang="en-US" sz="2400" b="1" dirty="0">
                <a:solidFill>
                  <a:srgbClr val="002060"/>
                </a:solidFill>
                <a:effectLst/>
                <a:latin typeface="Josephin Sans"/>
                <a:ea typeface="Calibri" panose="020F0502020204030204" pitchFamily="34" charset="0"/>
                <a:cs typeface="Times New Roman" panose="02020603050405020304" pitchFamily="18" charset="0"/>
              </a:rPr>
            </a:br>
            <a:r>
              <a:rPr lang="en-US" sz="2400" b="1" dirty="0">
                <a:solidFill>
                  <a:srgbClr val="002060"/>
                </a:solidFill>
                <a:effectLst/>
                <a:latin typeface="Josephin Sans"/>
                <a:ea typeface="Calibri" panose="020F0502020204030204" pitchFamily="34" charset="0"/>
                <a:cs typeface="Times New Roman" panose="02020603050405020304" pitchFamily="18" charset="0"/>
              </a:rPr>
              <a:t>are well-established in Minnesota </a:t>
            </a:r>
            <a:br>
              <a:rPr lang="en-US" sz="2400" b="1" dirty="0">
                <a:solidFill>
                  <a:srgbClr val="002060"/>
                </a:solidFill>
                <a:effectLst/>
                <a:latin typeface="Josephin Sans"/>
                <a:ea typeface="Calibri" panose="020F0502020204030204" pitchFamily="34" charset="0"/>
                <a:cs typeface="Times New Roman" panose="02020603050405020304" pitchFamily="18" charset="0"/>
              </a:rPr>
            </a:br>
            <a:r>
              <a:rPr lang="en-US" sz="2400" b="1" dirty="0">
                <a:solidFill>
                  <a:srgbClr val="002060"/>
                </a:solidFill>
                <a:effectLst/>
                <a:latin typeface="Josephin Sans"/>
                <a:ea typeface="Calibri" panose="020F0502020204030204" pitchFamily="34" charset="0"/>
                <a:cs typeface="Times New Roman" panose="02020603050405020304" pitchFamily="18" charset="0"/>
              </a:rPr>
              <a:t>and do not compromise safety.</a:t>
            </a:r>
            <a:endParaRPr lang="en-US" sz="2400" dirty="0"/>
          </a:p>
        </p:txBody>
      </p:sp>
      <p:sp>
        <p:nvSpPr>
          <p:cNvPr id="6" name="TextBox 5">
            <a:extLst>
              <a:ext uri="{FF2B5EF4-FFF2-40B4-BE49-F238E27FC236}">
                <a16:creationId xmlns:a16="http://schemas.microsoft.com/office/drawing/2014/main" id="{F016DCE0-C3D7-89C9-E6C1-162FBFC8F086}"/>
              </a:ext>
            </a:extLst>
          </p:cNvPr>
          <p:cNvSpPr txBox="1"/>
          <p:nvPr/>
        </p:nvSpPr>
        <p:spPr>
          <a:xfrm>
            <a:off x="269789" y="5053280"/>
            <a:ext cx="6098058" cy="984885"/>
          </a:xfrm>
          <a:prstGeom prst="rect">
            <a:avLst/>
          </a:prstGeom>
          <a:noFill/>
        </p:spPr>
        <p:txBody>
          <a:bodyPr wrap="square">
            <a:spAutoFit/>
          </a:bodyPr>
          <a:lstStyle/>
          <a:p>
            <a:pPr>
              <a:buFont typeface="Wingdings" panose="05000000000000000000" pitchFamily="2" charset="2"/>
              <a:buChar char="v"/>
            </a:pPr>
            <a:r>
              <a:rPr lang="en-US" sz="2000" b="1" dirty="0">
                <a:solidFill>
                  <a:srgbClr val="002060"/>
                </a:solidFill>
                <a:latin typeface="Josephin Sans"/>
                <a:cs typeface="Arial" panose="020B0604020202020204" pitchFamily="34" charset="0"/>
              </a:rPr>
              <a:t> Shoveling and sweeping are more effective than salt</a:t>
            </a:r>
            <a:br>
              <a:rPr lang="en-US" sz="2000" b="1" dirty="0">
                <a:solidFill>
                  <a:srgbClr val="002060"/>
                </a:solidFill>
                <a:latin typeface="Josephin Sans"/>
                <a:cs typeface="Arial" panose="020B0604020202020204" pitchFamily="34" charset="0"/>
              </a:rPr>
            </a:br>
            <a:r>
              <a:rPr lang="en-US" sz="2000" b="1" dirty="0">
                <a:solidFill>
                  <a:srgbClr val="002060"/>
                </a:solidFill>
                <a:latin typeface="Josephin Sans"/>
                <a:cs typeface="Arial" panose="020B0604020202020204" pitchFamily="34" charset="0"/>
              </a:rPr>
              <a:t>     at preventing icy sidewalks and roads/parking lots</a:t>
            </a:r>
          </a:p>
          <a:p>
            <a:pPr>
              <a:buFont typeface="Wingdings" panose="05000000000000000000" pitchFamily="2" charset="2"/>
              <a:buChar char="v"/>
            </a:pPr>
            <a:endParaRPr lang="en-US" sz="1800" b="1" dirty="0">
              <a:solidFill>
                <a:srgbClr val="002060"/>
              </a:solidFill>
              <a:latin typeface="Josephin Sans"/>
              <a:cs typeface="Arial" panose="020B0604020202020204" pitchFamily="34" charset="0"/>
            </a:endParaRPr>
          </a:p>
        </p:txBody>
      </p:sp>
      <p:sp>
        <p:nvSpPr>
          <p:cNvPr id="9" name="TextBox 8">
            <a:extLst>
              <a:ext uri="{FF2B5EF4-FFF2-40B4-BE49-F238E27FC236}">
                <a16:creationId xmlns:a16="http://schemas.microsoft.com/office/drawing/2014/main" id="{1A69A2D8-44CE-A039-A319-19B6D372C022}"/>
              </a:ext>
            </a:extLst>
          </p:cNvPr>
          <p:cNvSpPr txBox="1"/>
          <p:nvPr/>
        </p:nvSpPr>
        <p:spPr>
          <a:xfrm>
            <a:off x="266701" y="5785372"/>
            <a:ext cx="6098058" cy="707886"/>
          </a:xfrm>
          <a:prstGeom prst="rect">
            <a:avLst/>
          </a:prstGeom>
          <a:noFill/>
        </p:spPr>
        <p:txBody>
          <a:bodyPr wrap="square">
            <a:spAutoFit/>
          </a:bodyPr>
          <a:lstStyle/>
          <a:p>
            <a:pPr marL="285750" indent="-285750">
              <a:buFont typeface="Wingdings" panose="05000000000000000000" pitchFamily="2" charset="2"/>
              <a:buChar char="v"/>
            </a:pPr>
            <a:r>
              <a:rPr lang="en-US" sz="2000" b="1" dirty="0">
                <a:solidFill>
                  <a:srgbClr val="002060"/>
                </a:solidFill>
                <a:latin typeface="Josephin Sans"/>
                <a:cs typeface="Arial" panose="020B0604020202020204" pitchFamily="34" charset="0"/>
              </a:rPr>
              <a:t>Salt doesn’t melt ice when temperatures reach </a:t>
            </a:r>
            <a:br>
              <a:rPr lang="en-US" sz="2000" b="1" dirty="0">
                <a:solidFill>
                  <a:srgbClr val="002060"/>
                </a:solidFill>
                <a:latin typeface="Josephin Sans"/>
                <a:cs typeface="Arial" panose="020B0604020202020204" pitchFamily="34" charset="0"/>
              </a:rPr>
            </a:br>
            <a:r>
              <a:rPr lang="en-US" sz="2000" b="1" dirty="0">
                <a:solidFill>
                  <a:srgbClr val="002060"/>
                </a:solidFill>
                <a:latin typeface="Josephin Sans"/>
                <a:cs typeface="Arial" panose="020B0604020202020204" pitchFamily="34" charset="0"/>
              </a:rPr>
              <a:t>15°F or colder</a:t>
            </a:r>
            <a:endParaRPr lang="en-US" sz="2000" dirty="0"/>
          </a:p>
        </p:txBody>
      </p:sp>
    </p:spTree>
    <p:extLst>
      <p:ext uri="{BB962C8B-B14F-4D97-AF65-F5344CB8AC3E}">
        <p14:creationId xmlns:p14="http://schemas.microsoft.com/office/powerpoint/2010/main" val="22646945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4000"/>
            <a:lum/>
            <a:extLst>
              <a:ext uri="{BEBA8EAE-BF5A-486C-A8C5-ECC9F3942E4B}">
                <a14:imgProps xmlns:a14="http://schemas.microsoft.com/office/drawing/2010/main">
                  <a14:imgLayer r:embed="rId4">
                    <a14:imgEffect>
                      <a14:saturation sat="142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AC493-0ABD-B77A-E7DB-6BE5AF2A2D37}"/>
              </a:ext>
            </a:extLst>
          </p:cNvPr>
          <p:cNvSpPr>
            <a:spLocks noGrp="1"/>
          </p:cNvSpPr>
          <p:nvPr>
            <p:ph type="title"/>
          </p:nvPr>
        </p:nvSpPr>
        <p:spPr>
          <a:xfrm>
            <a:off x="1482812" y="4352601"/>
            <a:ext cx="8625016" cy="651854"/>
          </a:xfrm>
        </p:spPr>
        <p:txBody>
          <a:bodyPr>
            <a:noAutofit/>
          </a:bodyPr>
          <a:lstStyle/>
          <a:p>
            <a:pPr algn="ctr"/>
            <a:r>
              <a:rPr lang="en-US" sz="3200" b="1" dirty="0">
                <a:solidFill>
                  <a:srgbClr val="0070C0"/>
                </a:solidFill>
                <a:latin typeface="Josephin Sans"/>
              </a:rPr>
              <a:t>Save money by using less salt.</a:t>
            </a:r>
          </a:p>
        </p:txBody>
      </p:sp>
      <p:sp>
        <p:nvSpPr>
          <p:cNvPr id="6" name="TextBox 5">
            <a:extLst>
              <a:ext uri="{FF2B5EF4-FFF2-40B4-BE49-F238E27FC236}">
                <a16:creationId xmlns:a16="http://schemas.microsoft.com/office/drawing/2014/main" id="{5578F98D-313E-BC00-B355-4336EAD374E6}"/>
              </a:ext>
            </a:extLst>
          </p:cNvPr>
          <p:cNvSpPr txBox="1"/>
          <p:nvPr/>
        </p:nvSpPr>
        <p:spPr>
          <a:xfrm>
            <a:off x="1169774" y="4957421"/>
            <a:ext cx="4926226" cy="1938992"/>
          </a:xfrm>
          <a:prstGeom prst="rect">
            <a:avLst/>
          </a:prstGeom>
          <a:noFill/>
        </p:spPr>
        <p:txBody>
          <a:bodyPr wrap="square">
            <a:spAutoFit/>
          </a:bodyPr>
          <a:lstStyle/>
          <a:p>
            <a:pPr marL="342900" indent="-342900">
              <a:buFont typeface="Wingdings" panose="05000000000000000000" pitchFamily="2" charset="2"/>
              <a:buChar char="v"/>
            </a:pPr>
            <a:r>
              <a:rPr lang="en-US" sz="2000" b="1" dirty="0">
                <a:solidFill>
                  <a:srgbClr val="002060"/>
                </a:solidFill>
                <a:latin typeface="Josephin Sans"/>
              </a:rPr>
              <a:t>You can confidently and safely cut </a:t>
            </a:r>
          </a:p>
          <a:p>
            <a:r>
              <a:rPr lang="en-US" sz="2000" b="1" dirty="0">
                <a:solidFill>
                  <a:srgbClr val="002060"/>
                </a:solidFill>
                <a:latin typeface="Josephin Sans"/>
              </a:rPr>
              <a:t>      winter maintenance costs using </a:t>
            </a:r>
          </a:p>
          <a:p>
            <a:r>
              <a:rPr lang="en-US" sz="2000" b="1" dirty="0">
                <a:solidFill>
                  <a:srgbClr val="002060"/>
                </a:solidFill>
                <a:latin typeface="Josephin Sans"/>
              </a:rPr>
              <a:t>      low salt, no salt solutions</a:t>
            </a:r>
          </a:p>
          <a:p>
            <a:endParaRPr lang="en-US" sz="2000" b="1" dirty="0">
              <a:solidFill>
                <a:srgbClr val="002060"/>
              </a:solidFill>
              <a:latin typeface="Josephin Sans"/>
            </a:endParaRPr>
          </a:p>
          <a:p>
            <a:endParaRPr lang="en-US" sz="2000" dirty="0">
              <a:solidFill>
                <a:srgbClr val="002060"/>
              </a:solidFill>
              <a:latin typeface="Arial Black" panose="020B0A04020102020204" pitchFamily="34" charset="0"/>
            </a:endParaRPr>
          </a:p>
          <a:p>
            <a:endParaRPr lang="en-US" sz="2000" dirty="0">
              <a:solidFill>
                <a:srgbClr val="002060"/>
              </a:solidFill>
              <a:latin typeface="Arial Black" panose="020B0A04020102020204" pitchFamily="34" charset="0"/>
            </a:endParaRPr>
          </a:p>
        </p:txBody>
      </p:sp>
      <p:pic>
        <p:nvPicPr>
          <p:cNvPr id="8" name="Picture 7">
            <a:extLst>
              <a:ext uri="{FF2B5EF4-FFF2-40B4-BE49-F238E27FC236}">
                <a16:creationId xmlns:a16="http://schemas.microsoft.com/office/drawing/2014/main" id="{EFFA440A-6832-F58D-FE2C-08613762BE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1006971"/>
          </a:xfrm>
          <a:prstGeom prst="rect">
            <a:avLst/>
          </a:prstGeom>
        </p:spPr>
      </p:pic>
      <p:sp>
        <p:nvSpPr>
          <p:cNvPr id="10" name="TextBox 9">
            <a:extLst>
              <a:ext uri="{FF2B5EF4-FFF2-40B4-BE49-F238E27FC236}">
                <a16:creationId xmlns:a16="http://schemas.microsoft.com/office/drawing/2014/main" id="{9193E18A-5DBA-57B2-DE99-F18C4704094D}"/>
              </a:ext>
            </a:extLst>
          </p:cNvPr>
          <p:cNvSpPr txBox="1"/>
          <p:nvPr/>
        </p:nvSpPr>
        <p:spPr>
          <a:xfrm>
            <a:off x="6096000" y="5726863"/>
            <a:ext cx="7644712" cy="707886"/>
          </a:xfrm>
          <a:prstGeom prst="rect">
            <a:avLst/>
          </a:prstGeom>
          <a:noFill/>
        </p:spPr>
        <p:txBody>
          <a:bodyPr wrap="square">
            <a:spAutoFit/>
          </a:bodyPr>
          <a:lstStyle/>
          <a:p>
            <a:pPr>
              <a:buFont typeface="Wingdings" panose="05000000000000000000" pitchFamily="2" charset="2"/>
              <a:buChar char="v"/>
            </a:pPr>
            <a:r>
              <a:rPr lang="en-US" sz="2000" b="1" dirty="0">
                <a:solidFill>
                  <a:srgbClr val="002060"/>
                </a:solidFill>
                <a:latin typeface="Josephin Sans"/>
              </a:rPr>
              <a:t>  Sweep up excess salt for reuse, before it </a:t>
            </a:r>
          </a:p>
          <a:p>
            <a:r>
              <a:rPr lang="en-US" sz="2000" b="1" dirty="0">
                <a:solidFill>
                  <a:srgbClr val="002060"/>
                </a:solidFill>
                <a:latin typeface="Josephin Sans"/>
              </a:rPr>
              <a:t>      washes into our waterways</a:t>
            </a:r>
          </a:p>
        </p:txBody>
      </p:sp>
      <p:sp>
        <p:nvSpPr>
          <p:cNvPr id="12" name="TextBox 11">
            <a:extLst>
              <a:ext uri="{FF2B5EF4-FFF2-40B4-BE49-F238E27FC236}">
                <a16:creationId xmlns:a16="http://schemas.microsoft.com/office/drawing/2014/main" id="{362161E7-F0A3-F299-14A7-8C7BFEB88450}"/>
              </a:ext>
            </a:extLst>
          </p:cNvPr>
          <p:cNvSpPr txBox="1"/>
          <p:nvPr/>
        </p:nvSpPr>
        <p:spPr>
          <a:xfrm>
            <a:off x="6096000" y="5004455"/>
            <a:ext cx="5684108" cy="1015663"/>
          </a:xfrm>
          <a:prstGeom prst="rect">
            <a:avLst/>
          </a:prstGeom>
          <a:noFill/>
        </p:spPr>
        <p:txBody>
          <a:bodyPr wrap="square">
            <a:spAutoFit/>
          </a:bodyPr>
          <a:lstStyle/>
          <a:p>
            <a:pPr marL="342900" indent="-342900">
              <a:buFont typeface="Wingdings" panose="05000000000000000000" pitchFamily="2" charset="2"/>
              <a:buChar char="v"/>
            </a:pPr>
            <a:r>
              <a:rPr lang="en-US" sz="2000" b="1" dirty="0">
                <a:solidFill>
                  <a:srgbClr val="002060"/>
                </a:solidFill>
                <a:latin typeface="Josephin Sans"/>
              </a:rPr>
              <a:t>More salt does not mean more melting, </a:t>
            </a:r>
            <a:br>
              <a:rPr lang="en-US" sz="2000" b="1" dirty="0">
                <a:solidFill>
                  <a:srgbClr val="002060"/>
                </a:solidFill>
                <a:latin typeface="Josephin Sans"/>
              </a:rPr>
            </a:br>
            <a:r>
              <a:rPr lang="en-US" sz="2000" b="1" dirty="0">
                <a:solidFill>
                  <a:srgbClr val="002060"/>
                </a:solidFill>
                <a:latin typeface="Josephin Sans"/>
              </a:rPr>
              <a:t>so use less salt and save money </a:t>
            </a:r>
            <a:br>
              <a:rPr lang="en-US" sz="2000" b="1" dirty="0">
                <a:solidFill>
                  <a:srgbClr val="002060"/>
                </a:solidFill>
                <a:latin typeface="Josephin Sans"/>
              </a:rPr>
            </a:br>
            <a:r>
              <a:rPr lang="en-US" sz="2000" b="1" dirty="0">
                <a:solidFill>
                  <a:srgbClr val="002060"/>
                </a:solidFill>
                <a:latin typeface="Josephin Sans"/>
              </a:rPr>
              <a:t> </a:t>
            </a:r>
          </a:p>
        </p:txBody>
      </p:sp>
      <p:sp>
        <p:nvSpPr>
          <p:cNvPr id="3" name="TextBox 2">
            <a:extLst>
              <a:ext uri="{FF2B5EF4-FFF2-40B4-BE49-F238E27FC236}">
                <a16:creationId xmlns:a16="http://schemas.microsoft.com/office/drawing/2014/main" id="{C6799C08-E036-A59E-63A8-711E5641389D}"/>
              </a:ext>
            </a:extLst>
          </p:cNvPr>
          <p:cNvSpPr txBox="1"/>
          <p:nvPr/>
        </p:nvSpPr>
        <p:spPr>
          <a:xfrm>
            <a:off x="1169774" y="5964086"/>
            <a:ext cx="6347011" cy="707886"/>
          </a:xfrm>
          <a:prstGeom prst="rect">
            <a:avLst/>
          </a:prstGeom>
          <a:noFill/>
        </p:spPr>
        <p:txBody>
          <a:bodyPr wrap="square">
            <a:spAutoFit/>
          </a:bodyPr>
          <a:lstStyle/>
          <a:p>
            <a:pPr marL="342900" indent="-342900">
              <a:buFont typeface="Wingdings" panose="05000000000000000000" pitchFamily="2" charset="2"/>
              <a:buChar char="v"/>
            </a:pPr>
            <a:r>
              <a:rPr lang="en-US" sz="2000" b="1" dirty="0">
                <a:solidFill>
                  <a:srgbClr val="002060"/>
                </a:solidFill>
                <a:latin typeface="Josephin Sans"/>
              </a:rPr>
              <a:t> Using less salt reduces costly damages </a:t>
            </a:r>
            <a:br>
              <a:rPr lang="en-US" sz="2000" b="1" dirty="0">
                <a:solidFill>
                  <a:srgbClr val="002060"/>
                </a:solidFill>
                <a:latin typeface="Josephin Sans"/>
              </a:rPr>
            </a:br>
            <a:r>
              <a:rPr lang="en-US" sz="2000" b="1" dirty="0">
                <a:solidFill>
                  <a:srgbClr val="002060"/>
                </a:solidFill>
                <a:latin typeface="Josephin Sans"/>
              </a:rPr>
              <a:t> to landscaping, flooring, and hard surfaces</a:t>
            </a:r>
          </a:p>
        </p:txBody>
      </p:sp>
    </p:spTree>
    <p:extLst>
      <p:ext uri="{BB962C8B-B14F-4D97-AF65-F5344CB8AC3E}">
        <p14:creationId xmlns:p14="http://schemas.microsoft.com/office/powerpoint/2010/main" val="32348784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2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1BC72-56E2-654B-3B62-180E444DD997}"/>
              </a:ext>
            </a:extLst>
          </p:cNvPr>
          <p:cNvSpPr>
            <a:spLocks noGrp="1"/>
          </p:cNvSpPr>
          <p:nvPr>
            <p:ph type="title"/>
          </p:nvPr>
        </p:nvSpPr>
        <p:spPr>
          <a:xfrm>
            <a:off x="860852" y="4689990"/>
            <a:ext cx="10865709" cy="1325563"/>
          </a:xfrm>
        </p:spPr>
        <p:txBody>
          <a:bodyPr>
            <a:normAutofit/>
          </a:bodyPr>
          <a:lstStyle/>
          <a:p>
            <a:pPr algn="ctr"/>
            <a:r>
              <a:rPr lang="en-US" sz="3200" b="1" dirty="0">
                <a:solidFill>
                  <a:srgbClr val="0070C0"/>
                </a:solidFill>
                <a:latin typeface="Josephin Sans"/>
              </a:rPr>
              <a:t>Preserve Minnesota’s lakes and rivers by using less salt.</a:t>
            </a:r>
          </a:p>
        </p:txBody>
      </p:sp>
      <p:sp>
        <p:nvSpPr>
          <p:cNvPr id="3" name="Content Placeholder 2">
            <a:extLst>
              <a:ext uri="{FF2B5EF4-FFF2-40B4-BE49-F238E27FC236}">
                <a16:creationId xmlns:a16="http://schemas.microsoft.com/office/drawing/2014/main" id="{70ABE687-F3B6-A05C-0420-28F0D98219DA}"/>
              </a:ext>
            </a:extLst>
          </p:cNvPr>
          <p:cNvSpPr>
            <a:spLocks noGrp="1"/>
          </p:cNvSpPr>
          <p:nvPr>
            <p:ph idx="1"/>
          </p:nvPr>
        </p:nvSpPr>
        <p:spPr>
          <a:xfrm>
            <a:off x="1822251" y="5589302"/>
            <a:ext cx="10686535" cy="1147763"/>
          </a:xfrm>
        </p:spPr>
        <p:txBody>
          <a:bodyPr>
            <a:normAutofit/>
          </a:bodyPr>
          <a:lstStyle/>
          <a:p>
            <a:pPr>
              <a:buFont typeface="Wingdings" panose="05000000000000000000" pitchFamily="2" charset="2"/>
              <a:buChar char="v"/>
            </a:pPr>
            <a:r>
              <a:rPr lang="en-US" sz="2000" dirty="0">
                <a:solidFill>
                  <a:srgbClr val="002060"/>
                </a:solidFill>
                <a:latin typeface="Josephin Sans"/>
              </a:rPr>
              <a:t> </a:t>
            </a:r>
            <a:r>
              <a:rPr lang="en-US" sz="2000" b="1" dirty="0">
                <a:solidFill>
                  <a:srgbClr val="002060"/>
                </a:solidFill>
                <a:latin typeface="Josephin Sans"/>
              </a:rPr>
              <a:t>Protect nature’s creation, and prevent harm to landscaping and infrastructure</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lgn="ctr">
              <a:buNone/>
            </a:pPr>
            <a:endParaRPr lang="en-US" dirty="0">
              <a:latin typeface="Arial Black" panose="020B0A04020102020204" pitchFamily="34" charset="0"/>
            </a:endParaRPr>
          </a:p>
          <a:p>
            <a:pPr marL="0" indent="0" algn="ctr">
              <a:buNone/>
            </a:pPr>
            <a:endParaRPr lang="en-US" dirty="0">
              <a:latin typeface="Arial Black" panose="020B0A04020102020204" pitchFamily="34" charset="0"/>
            </a:endParaRPr>
          </a:p>
          <a:p>
            <a:endParaRPr lang="en-US" dirty="0"/>
          </a:p>
        </p:txBody>
      </p:sp>
      <p:pic>
        <p:nvPicPr>
          <p:cNvPr id="5" name="Picture 4">
            <a:extLst>
              <a:ext uri="{FF2B5EF4-FFF2-40B4-BE49-F238E27FC236}">
                <a16:creationId xmlns:a16="http://schemas.microsoft.com/office/drawing/2014/main" id="{5A959B23-F923-0216-685A-A82F1CF859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998400"/>
          </a:xfrm>
          <a:prstGeom prst="rect">
            <a:avLst/>
          </a:prstGeom>
          <a:blipFill dpi="0" rotWithShape="1">
            <a:blip r:embed="rId5">
              <a:alphaModFix amt="0"/>
            </a:blip>
            <a:srcRect/>
            <a:stretch>
              <a:fillRect/>
            </a:stretch>
          </a:blipFill>
        </p:spPr>
      </p:pic>
    </p:spTree>
    <p:extLst>
      <p:ext uri="{BB962C8B-B14F-4D97-AF65-F5344CB8AC3E}">
        <p14:creationId xmlns:p14="http://schemas.microsoft.com/office/powerpoint/2010/main" val="15374586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t="-17000" b="-17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8F2D24-CBB3-C4CD-E746-E2F6E3383828}"/>
              </a:ext>
            </a:extLst>
          </p:cNvPr>
          <p:cNvSpPr>
            <a:spLocks noGrp="1"/>
          </p:cNvSpPr>
          <p:nvPr>
            <p:ph idx="1"/>
          </p:nvPr>
        </p:nvSpPr>
        <p:spPr>
          <a:xfrm>
            <a:off x="838200" y="4960358"/>
            <a:ext cx="10515600" cy="933815"/>
          </a:xfrm>
        </p:spPr>
        <p:txBody>
          <a:bodyPr/>
          <a:lstStyle/>
          <a:p>
            <a:pPr marL="0" indent="0" algn="ctr">
              <a:buNone/>
            </a:pPr>
            <a:r>
              <a:rPr lang="en-US" b="1" i="1" dirty="0">
                <a:solidFill>
                  <a:schemeClr val="accent1">
                    <a:lumMod val="75000"/>
                  </a:schemeClr>
                </a:solidFill>
                <a:latin typeface="Josephin Sans"/>
                <a:cs typeface="Arial" panose="020B0604020202020204" pitchFamily="34" charset="0"/>
              </a:rPr>
              <a:t>“Safe and environmentally responsible;</a:t>
            </a:r>
            <a:br>
              <a:rPr lang="en-US" b="1" i="1" dirty="0">
                <a:solidFill>
                  <a:schemeClr val="accent1">
                    <a:lumMod val="75000"/>
                  </a:schemeClr>
                </a:solidFill>
                <a:latin typeface="Josephin Sans"/>
                <a:cs typeface="Arial" panose="020B0604020202020204" pitchFamily="34" charset="0"/>
              </a:rPr>
            </a:br>
            <a:r>
              <a:rPr lang="en-US" b="1" i="1" dirty="0">
                <a:solidFill>
                  <a:schemeClr val="accent1">
                    <a:lumMod val="75000"/>
                  </a:schemeClr>
                </a:solidFill>
                <a:latin typeface="Josephin Sans"/>
                <a:cs typeface="Arial" panose="020B0604020202020204" pitchFamily="34" charset="0"/>
              </a:rPr>
              <a:t>that’s a win, win.”</a:t>
            </a:r>
          </a:p>
        </p:txBody>
      </p:sp>
      <p:sp>
        <p:nvSpPr>
          <p:cNvPr id="4" name="TextBox 3">
            <a:extLst>
              <a:ext uri="{FF2B5EF4-FFF2-40B4-BE49-F238E27FC236}">
                <a16:creationId xmlns:a16="http://schemas.microsoft.com/office/drawing/2014/main" id="{5355526C-87BB-54C3-9E55-9B19ACAA6EAF}"/>
              </a:ext>
            </a:extLst>
          </p:cNvPr>
          <p:cNvSpPr txBox="1"/>
          <p:nvPr/>
        </p:nvSpPr>
        <p:spPr>
          <a:xfrm>
            <a:off x="3046971" y="5709507"/>
            <a:ext cx="6098058"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1">
                    <a:lumMod val="75000"/>
                  </a:schemeClr>
                </a:solidFill>
                <a:effectLst/>
                <a:uLnTx/>
                <a:uFillTx/>
                <a:latin typeface="Josephin Sans"/>
                <a:ea typeface="+mn-ea"/>
                <a:cs typeface="+mn-cs"/>
              </a:rPr>
              <a:t>– Property manager</a:t>
            </a:r>
          </a:p>
        </p:txBody>
      </p:sp>
      <p:sp>
        <p:nvSpPr>
          <p:cNvPr id="2" name="TextBox 1">
            <a:extLst>
              <a:ext uri="{FF2B5EF4-FFF2-40B4-BE49-F238E27FC236}">
                <a16:creationId xmlns:a16="http://schemas.microsoft.com/office/drawing/2014/main" id="{611B1817-3665-95EE-B5FD-E25D8284425F}"/>
              </a:ext>
            </a:extLst>
          </p:cNvPr>
          <p:cNvSpPr txBox="1"/>
          <p:nvPr/>
        </p:nvSpPr>
        <p:spPr>
          <a:xfrm>
            <a:off x="645641" y="334318"/>
            <a:ext cx="6184556"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accent1">
                    <a:lumMod val="75000"/>
                  </a:schemeClr>
                </a:solidFill>
                <a:effectLst/>
                <a:uLnTx/>
                <a:uFillTx/>
                <a:latin typeface="Arial Black" panose="020B0A04020102020204" pitchFamily="34" charset="0"/>
                <a:ea typeface="+mn-ea"/>
                <a:cs typeface="+mn-cs"/>
              </a:rPr>
              <a:t>Q&amp;A</a:t>
            </a:r>
          </a:p>
        </p:txBody>
      </p:sp>
      <p:pic>
        <p:nvPicPr>
          <p:cNvPr id="9" name="Picture 8" descr="Logo&#10;&#10;Description automatically generated">
            <a:extLst>
              <a:ext uri="{FF2B5EF4-FFF2-40B4-BE49-F238E27FC236}">
                <a16:creationId xmlns:a16="http://schemas.microsoft.com/office/drawing/2014/main" id="{EDF5E3D0-A79D-483A-A8C1-256047A988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8635" y="199968"/>
            <a:ext cx="4894729" cy="4894729"/>
          </a:xfrm>
          <a:prstGeom prst="rect">
            <a:avLst/>
          </a:prstGeom>
        </p:spPr>
      </p:pic>
    </p:spTree>
    <p:extLst>
      <p:ext uri="{BB962C8B-B14F-4D97-AF65-F5344CB8AC3E}">
        <p14:creationId xmlns:p14="http://schemas.microsoft.com/office/powerpoint/2010/main" val="18135524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6B60A6-E29B-B3E8-061C-1AF24AE44C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107952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09AF3-70F6-BA6C-6B6E-ED8E0D480090}"/>
              </a:ext>
            </a:extLst>
          </p:cNvPr>
          <p:cNvSpPr>
            <a:spLocks noGrp="1"/>
          </p:cNvSpPr>
          <p:nvPr>
            <p:ph type="title"/>
          </p:nvPr>
        </p:nvSpPr>
        <p:spPr>
          <a:xfrm>
            <a:off x="1011195" y="5085406"/>
            <a:ext cx="10515600" cy="1325563"/>
          </a:xfrm>
        </p:spPr>
        <p:txBody>
          <a:bodyPr>
            <a:normAutofit/>
          </a:bodyPr>
          <a:lstStyle/>
          <a:p>
            <a:pPr algn="ctr"/>
            <a:r>
              <a:rPr lang="en-US" sz="3600" b="1" dirty="0">
                <a:solidFill>
                  <a:schemeClr val="bg1"/>
                </a:solidFill>
                <a:latin typeface="Josephin Sans"/>
              </a:rPr>
              <a:t>Clearing a path to safety, savings, and sustainability.</a:t>
            </a:r>
          </a:p>
        </p:txBody>
      </p:sp>
    </p:spTree>
    <p:extLst>
      <p:ext uri="{BB962C8B-B14F-4D97-AF65-F5344CB8AC3E}">
        <p14:creationId xmlns:p14="http://schemas.microsoft.com/office/powerpoint/2010/main" val="5424213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bg>
      <p:bgPr>
        <a:blipFill dpi="0" rotWithShape="1">
          <a:blip r:embed="rId3">
            <a:alphaModFix amt="45000"/>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890222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D9F842A-3B18-C646-B874-12F9551B76A3}"/>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27792" r="27792"/>
          <a:stretch>
            <a:fillRect/>
          </a:stretch>
        </p:blipFill>
        <p:spPr>
          <a:xfrm rot="5400000">
            <a:off x="4444810" y="-889189"/>
            <a:ext cx="6836410" cy="8657968"/>
          </a:xfrm>
        </p:spPr>
      </p:pic>
      <p:sp>
        <p:nvSpPr>
          <p:cNvPr id="3" name="Content Placeholder 2">
            <a:extLst>
              <a:ext uri="{FF2B5EF4-FFF2-40B4-BE49-F238E27FC236}">
                <a16:creationId xmlns:a16="http://schemas.microsoft.com/office/drawing/2014/main" id="{FC117020-6409-0092-2AC8-6F6C4417AEAE}"/>
              </a:ext>
            </a:extLst>
          </p:cNvPr>
          <p:cNvSpPr>
            <a:spLocks noGrp="1"/>
          </p:cNvSpPr>
          <p:nvPr>
            <p:ph type="body" sz="half" idx="2"/>
          </p:nvPr>
        </p:nvSpPr>
        <p:spPr>
          <a:xfrm>
            <a:off x="234779" y="729050"/>
            <a:ext cx="3903876" cy="4872508"/>
          </a:xfrm>
        </p:spPr>
        <p:txBody>
          <a:bodyPr/>
          <a:lstStyle/>
          <a:p>
            <a:pPr marL="0" indent="0">
              <a:buNone/>
            </a:pPr>
            <a:r>
              <a:rPr lang="en-US" sz="2800" b="1" dirty="0">
                <a:solidFill>
                  <a:schemeClr val="bg1"/>
                </a:solidFill>
                <a:latin typeface="Josephin Sans"/>
                <a:cs typeface="Arial" panose="020B0604020202020204" pitchFamily="34" charset="0"/>
              </a:rPr>
              <a:t>You can keep </a:t>
            </a:r>
            <a:br>
              <a:rPr lang="en-US" sz="2800" b="1" dirty="0">
                <a:solidFill>
                  <a:schemeClr val="bg1"/>
                </a:solidFill>
                <a:latin typeface="Josephin Sans"/>
                <a:cs typeface="Arial" panose="020B0604020202020204" pitchFamily="34" charset="0"/>
              </a:rPr>
            </a:br>
            <a:r>
              <a:rPr lang="en-US" sz="2800" b="1" dirty="0">
                <a:solidFill>
                  <a:schemeClr val="bg1"/>
                </a:solidFill>
                <a:latin typeface="Josephin Sans"/>
                <a:cs typeface="Arial" panose="020B0604020202020204" pitchFamily="34" charset="0"/>
              </a:rPr>
              <a:t>community </a:t>
            </a:r>
            <a:br>
              <a:rPr lang="en-US" sz="2800" b="1" dirty="0">
                <a:solidFill>
                  <a:schemeClr val="bg1"/>
                </a:solidFill>
                <a:latin typeface="Josephin Sans"/>
                <a:cs typeface="Arial" panose="020B0604020202020204" pitchFamily="34" charset="0"/>
              </a:rPr>
            </a:br>
            <a:r>
              <a:rPr lang="en-US" sz="2800" b="1" dirty="0">
                <a:solidFill>
                  <a:schemeClr val="bg1"/>
                </a:solidFill>
                <a:latin typeface="Josephin Sans"/>
                <a:cs typeface="Arial" panose="020B0604020202020204" pitchFamily="34" charset="0"/>
              </a:rPr>
              <a:t>members safe, </a:t>
            </a:r>
            <a:br>
              <a:rPr lang="en-US" sz="2800" b="1" dirty="0">
                <a:solidFill>
                  <a:schemeClr val="bg1"/>
                </a:solidFill>
                <a:latin typeface="Josephin Sans"/>
                <a:cs typeface="Arial" panose="020B0604020202020204" pitchFamily="34" charset="0"/>
              </a:rPr>
            </a:br>
            <a:r>
              <a:rPr lang="en-US" sz="2800" b="1" dirty="0">
                <a:solidFill>
                  <a:schemeClr val="bg1"/>
                </a:solidFill>
                <a:latin typeface="Josephin Sans"/>
                <a:cs typeface="Arial" panose="020B0604020202020204" pitchFamily="34" charset="0"/>
              </a:rPr>
              <a:t>save money, </a:t>
            </a:r>
            <a:br>
              <a:rPr lang="en-US" sz="2800" b="1" dirty="0">
                <a:solidFill>
                  <a:schemeClr val="bg1"/>
                </a:solidFill>
                <a:latin typeface="Josephin Sans"/>
                <a:cs typeface="Arial" panose="020B0604020202020204" pitchFamily="34" charset="0"/>
              </a:rPr>
            </a:br>
            <a:r>
              <a:rPr lang="en-US" sz="2800" b="1" dirty="0">
                <a:solidFill>
                  <a:schemeClr val="bg1"/>
                </a:solidFill>
                <a:latin typeface="Josephin Sans"/>
                <a:cs typeface="Arial" panose="020B0604020202020204" pitchFamily="34" charset="0"/>
              </a:rPr>
              <a:t>and preserve </a:t>
            </a:r>
            <a:br>
              <a:rPr lang="en-US" sz="2800" b="1" dirty="0">
                <a:solidFill>
                  <a:schemeClr val="bg1"/>
                </a:solidFill>
                <a:latin typeface="Josephin Sans"/>
                <a:cs typeface="Arial" panose="020B0604020202020204" pitchFamily="34" charset="0"/>
              </a:rPr>
            </a:br>
            <a:r>
              <a:rPr lang="en-US" sz="2800" b="1" dirty="0">
                <a:solidFill>
                  <a:schemeClr val="bg1"/>
                </a:solidFill>
                <a:latin typeface="Josephin Sans"/>
                <a:cs typeface="Arial" panose="020B0604020202020204" pitchFamily="34" charset="0"/>
              </a:rPr>
              <a:t>the environment </a:t>
            </a:r>
            <a:br>
              <a:rPr lang="en-US" sz="2800" b="1" dirty="0">
                <a:solidFill>
                  <a:schemeClr val="bg1"/>
                </a:solidFill>
                <a:latin typeface="Josephin Sans"/>
                <a:cs typeface="Arial" panose="020B0604020202020204" pitchFamily="34" charset="0"/>
              </a:rPr>
            </a:br>
            <a:r>
              <a:rPr lang="en-US" sz="2800" b="1" dirty="0">
                <a:solidFill>
                  <a:schemeClr val="bg1"/>
                </a:solidFill>
                <a:latin typeface="Josephin Sans"/>
                <a:cs typeface="Arial" panose="020B0604020202020204" pitchFamily="34" charset="0"/>
              </a:rPr>
              <a:t>while using </a:t>
            </a:r>
            <a:br>
              <a:rPr lang="en-US" sz="2800" b="1" dirty="0">
                <a:solidFill>
                  <a:schemeClr val="bg1"/>
                </a:solidFill>
                <a:latin typeface="Josephin Sans"/>
                <a:cs typeface="Arial" panose="020B0604020202020204" pitchFamily="34" charset="0"/>
              </a:rPr>
            </a:br>
            <a:r>
              <a:rPr lang="en-US" sz="2800" b="1" i="1" dirty="0">
                <a:solidFill>
                  <a:srgbClr val="002060"/>
                </a:solidFill>
                <a:latin typeface="Josephin Sans"/>
                <a:cs typeface="Arial" panose="020B0604020202020204" pitchFamily="34" charset="0"/>
              </a:rPr>
              <a:t>less</a:t>
            </a:r>
            <a:r>
              <a:rPr lang="en-US" sz="2800" b="1" dirty="0">
                <a:solidFill>
                  <a:srgbClr val="002060"/>
                </a:solidFill>
                <a:latin typeface="Josephin Sans"/>
                <a:cs typeface="Arial" panose="020B0604020202020204" pitchFamily="34" charset="0"/>
              </a:rPr>
              <a:t> </a:t>
            </a:r>
            <a:r>
              <a:rPr lang="en-US" sz="2800" b="1" dirty="0">
                <a:solidFill>
                  <a:schemeClr val="bg1"/>
                </a:solidFill>
                <a:latin typeface="Josephin Sans"/>
                <a:cs typeface="Arial" panose="020B0604020202020204" pitchFamily="34" charset="0"/>
              </a:rPr>
              <a:t>salt. </a:t>
            </a:r>
          </a:p>
          <a:p>
            <a:endParaRPr lang="en-US" dirty="0"/>
          </a:p>
        </p:txBody>
      </p:sp>
    </p:spTree>
    <p:extLst>
      <p:ext uri="{BB962C8B-B14F-4D97-AF65-F5344CB8AC3E}">
        <p14:creationId xmlns:p14="http://schemas.microsoft.com/office/powerpoint/2010/main" val="19769944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Snowflakes falling">
            <a:extLst>
              <a:ext uri="{FF2B5EF4-FFF2-40B4-BE49-F238E27FC236}">
                <a16:creationId xmlns:a16="http://schemas.microsoft.com/office/drawing/2014/main" id="{59BED682-5235-24EC-BF2A-909CBE323845}"/>
              </a:ext>
            </a:extLst>
          </p:cNvPr>
          <p:cNvPicPr>
            <a:picLocks noChangeAspect="1"/>
          </p:cNvPicPr>
          <p:nvPr/>
        </p:nvPicPr>
        <p:blipFill rotWithShape="1">
          <a:blip r:embed="rId3" cstate="print">
            <a:alphaModFix amt="15000"/>
            <a:extLst>
              <a:ext uri="{28A0092B-C50C-407E-A947-70E740481C1C}">
                <a14:useLocalDpi xmlns:a14="http://schemas.microsoft.com/office/drawing/2010/main"/>
              </a:ext>
            </a:extLst>
          </a:blip>
          <a:srcRect t="1" b="15624"/>
          <a:stretch/>
        </p:blipFill>
        <p:spPr>
          <a:xfrm>
            <a:off x="0" y="0"/>
            <a:ext cx="12192000" cy="6858000"/>
          </a:xfrm>
          <a:prstGeom prst="rect">
            <a:avLst/>
          </a:prstGeom>
        </p:spPr>
      </p:pic>
      <p:sp>
        <p:nvSpPr>
          <p:cNvPr id="35" name="Up Arrow 34">
            <a:extLst>
              <a:ext uri="{FF2B5EF4-FFF2-40B4-BE49-F238E27FC236}">
                <a16:creationId xmlns:a16="http://schemas.microsoft.com/office/drawing/2014/main" id="{6C00FD80-97AD-0087-837A-7F8C09247260}"/>
              </a:ext>
            </a:extLst>
          </p:cNvPr>
          <p:cNvSpPr/>
          <p:nvPr/>
        </p:nvSpPr>
        <p:spPr>
          <a:xfrm rot="5400000">
            <a:off x="5501433" y="1836498"/>
            <a:ext cx="1397900" cy="8517699"/>
          </a:xfrm>
          <a:prstGeom prst="upArrow">
            <a:avLst/>
          </a:prstGeom>
          <a:solidFill>
            <a:srgbClr val="126F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370A83C8-877E-EDFB-085E-38C6D8D628B9}"/>
              </a:ext>
            </a:extLst>
          </p:cNvPr>
          <p:cNvSpPr txBox="1">
            <a:spLocks/>
          </p:cNvSpPr>
          <p:nvPr/>
        </p:nvSpPr>
        <p:spPr>
          <a:xfrm>
            <a:off x="746371" y="429709"/>
            <a:ext cx="10699258" cy="614575"/>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800" b="1" dirty="0">
                <a:latin typeface="Josephin Sans"/>
              </a:rPr>
              <a:t>Advantages of Best Practices in Winter Maintenance</a:t>
            </a:r>
            <a:endParaRPr lang="en-US" sz="3800" dirty="0">
              <a:latin typeface="Josephin Sans"/>
            </a:endParaRPr>
          </a:p>
        </p:txBody>
      </p:sp>
      <p:sp>
        <p:nvSpPr>
          <p:cNvPr id="6" name="TextBox 5">
            <a:extLst>
              <a:ext uri="{FF2B5EF4-FFF2-40B4-BE49-F238E27FC236}">
                <a16:creationId xmlns:a16="http://schemas.microsoft.com/office/drawing/2014/main" id="{631804A2-C9DB-BC76-6C6D-2D3161258289}"/>
              </a:ext>
            </a:extLst>
          </p:cNvPr>
          <p:cNvSpPr txBox="1"/>
          <p:nvPr/>
        </p:nvSpPr>
        <p:spPr>
          <a:xfrm>
            <a:off x="4808466" y="5769175"/>
            <a:ext cx="3248324" cy="584775"/>
          </a:xfrm>
          <a:prstGeom prst="rect">
            <a:avLst/>
          </a:prstGeom>
          <a:noFill/>
        </p:spPr>
        <p:txBody>
          <a:bodyPr wrap="square" rtlCol="0">
            <a:spAutoFit/>
          </a:bodyPr>
          <a:lstStyle/>
          <a:p>
            <a:r>
              <a:rPr lang="en-US" sz="3200" b="1" dirty="0">
                <a:solidFill>
                  <a:schemeClr val="bg1"/>
                </a:solidFill>
                <a:latin typeface="GOTHAM-BOOK" panose="02000504050000020004" pitchFamily="2" charset="0"/>
                <a:ea typeface="Calibri" panose="020F0502020204030204" pitchFamily="34" charset="0"/>
                <a:cs typeface="Arial" panose="020B0604020202020204" pitchFamily="34" charset="0"/>
              </a:rPr>
              <a:t>P</a:t>
            </a:r>
            <a:r>
              <a:rPr lang="en-US" sz="3200" b="1" dirty="0">
                <a:solidFill>
                  <a:schemeClr val="bg1"/>
                </a:solidFill>
                <a:effectLst/>
                <a:latin typeface="GOTHAM-BOOK" panose="02000504050000020004" pitchFamily="2" charset="0"/>
                <a:ea typeface="Calibri" panose="020F0502020204030204" pitchFamily="34" charset="0"/>
                <a:cs typeface="Arial" panose="020B0604020202020204" pitchFamily="34" charset="0"/>
              </a:rPr>
              <a:t>ublic safety</a:t>
            </a:r>
          </a:p>
        </p:txBody>
      </p:sp>
      <p:cxnSp>
        <p:nvCxnSpPr>
          <p:cNvPr id="80" name="Straight Connector 79">
            <a:extLst>
              <a:ext uri="{FF2B5EF4-FFF2-40B4-BE49-F238E27FC236}">
                <a16:creationId xmlns:a16="http://schemas.microsoft.com/office/drawing/2014/main" id="{5DE8AFD8-9C43-1C8D-9683-657F1BD9D21B}"/>
              </a:ext>
            </a:extLst>
          </p:cNvPr>
          <p:cNvCxnSpPr/>
          <p:nvPr/>
        </p:nvCxnSpPr>
        <p:spPr>
          <a:xfrm>
            <a:off x="487951" y="1168804"/>
            <a:ext cx="11277855"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B0C7B977-6E8B-2659-522B-8900D022BA35}"/>
              </a:ext>
            </a:extLst>
          </p:cNvPr>
          <p:cNvSpPr txBox="1"/>
          <p:nvPr/>
        </p:nvSpPr>
        <p:spPr>
          <a:xfrm>
            <a:off x="8397216" y="2107731"/>
            <a:ext cx="3368590" cy="584775"/>
          </a:xfrm>
          <a:prstGeom prst="rect">
            <a:avLst/>
          </a:prstGeom>
          <a:noFill/>
        </p:spPr>
        <p:txBody>
          <a:bodyPr wrap="square" rtlCol="0">
            <a:spAutoFit/>
          </a:bodyPr>
          <a:lstStyle/>
          <a:p>
            <a:r>
              <a:rPr lang="en-US" sz="3200" dirty="0">
                <a:effectLst/>
                <a:latin typeface="Gotham" panose="02000504050000020004" pitchFamily="2" charset="0"/>
                <a:ea typeface="Calibri" panose="020F0502020204030204" pitchFamily="34" charset="0"/>
                <a:cs typeface="Arial" panose="020B0604020202020204" pitchFamily="34" charset="0"/>
              </a:rPr>
              <a:t>Costs</a:t>
            </a:r>
          </a:p>
        </p:txBody>
      </p:sp>
      <p:sp>
        <p:nvSpPr>
          <p:cNvPr id="7" name="TextBox 6">
            <a:extLst>
              <a:ext uri="{FF2B5EF4-FFF2-40B4-BE49-F238E27FC236}">
                <a16:creationId xmlns:a16="http://schemas.microsoft.com/office/drawing/2014/main" id="{57A1A2A3-F870-CDBA-7AB2-415B548D52CF}"/>
              </a:ext>
            </a:extLst>
          </p:cNvPr>
          <p:cNvSpPr txBox="1"/>
          <p:nvPr/>
        </p:nvSpPr>
        <p:spPr>
          <a:xfrm>
            <a:off x="8397216" y="3847387"/>
            <a:ext cx="3368590" cy="1077218"/>
          </a:xfrm>
          <a:prstGeom prst="rect">
            <a:avLst/>
          </a:prstGeom>
          <a:noFill/>
        </p:spPr>
        <p:txBody>
          <a:bodyPr wrap="square" rtlCol="0">
            <a:spAutoFit/>
          </a:bodyPr>
          <a:lstStyle/>
          <a:p>
            <a:r>
              <a:rPr lang="en-US" sz="3200" dirty="0">
                <a:latin typeface="Gotham" panose="02000504050000020004" pitchFamily="2" charset="0"/>
                <a:ea typeface="Calibri" panose="020F0502020204030204" pitchFamily="34" charset="0"/>
                <a:cs typeface="Arial" panose="020B0604020202020204" pitchFamily="34" charset="0"/>
              </a:rPr>
              <a:t>In</a:t>
            </a:r>
            <a:r>
              <a:rPr lang="en-US" sz="3200" dirty="0">
                <a:effectLst/>
                <a:latin typeface="Gotham" panose="02000504050000020004" pitchFamily="2" charset="0"/>
                <a:ea typeface="Calibri" panose="020F0502020204030204" pitchFamily="34" charset="0"/>
                <a:cs typeface="Arial" panose="020B0604020202020204" pitchFamily="34" charset="0"/>
              </a:rPr>
              <a:t>frastructure damage</a:t>
            </a:r>
          </a:p>
        </p:txBody>
      </p:sp>
      <p:sp>
        <p:nvSpPr>
          <p:cNvPr id="10" name="TextBox 9">
            <a:extLst>
              <a:ext uri="{FF2B5EF4-FFF2-40B4-BE49-F238E27FC236}">
                <a16:creationId xmlns:a16="http://schemas.microsoft.com/office/drawing/2014/main" id="{8A970E04-E4B5-D727-7F74-6695F6EF16A8}"/>
              </a:ext>
            </a:extLst>
          </p:cNvPr>
          <p:cNvSpPr txBox="1"/>
          <p:nvPr/>
        </p:nvSpPr>
        <p:spPr>
          <a:xfrm>
            <a:off x="8397216" y="2960982"/>
            <a:ext cx="3368590" cy="584775"/>
          </a:xfrm>
          <a:prstGeom prst="rect">
            <a:avLst/>
          </a:prstGeom>
          <a:noFill/>
        </p:spPr>
        <p:txBody>
          <a:bodyPr wrap="square" rtlCol="0">
            <a:spAutoFit/>
          </a:bodyPr>
          <a:lstStyle/>
          <a:p>
            <a:r>
              <a:rPr lang="en-US" sz="3200" dirty="0">
                <a:latin typeface="Gotham" panose="02000504050000020004" pitchFamily="2" charset="0"/>
                <a:ea typeface="Calibri" panose="020F0502020204030204" pitchFamily="34" charset="0"/>
                <a:cs typeface="Arial" panose="020B0604020202020204" pitchFamily="34" charset="0"/>
              </a:rPr>
              <a:t>L</a:t>
            </a:r>
            <a:r>
              <a:rPr lang="en-US" sz="3200" dirty="0">
                <a:effectLst/>
                <a:latin typeface="Gotham" panose="02000504050000020004" pitchFamily="2" charset="0"/>
                <a:ea typeface="Calibri" panose="020F0502020204030204" pitchFamily="34" charset="0"/>
                <a:cs typeface="Arial" panose="020B0604020202020204" pitchFamily="34" charset="0"/>
              </a:rPr>
              <a:t>iability risk</a:t>
            </a:r>
          </a:p>
        </p:txBody>
      </p:sp>
      <p:sp>
        <p:nvSpPr>
          <p:cNvPr id="24" name="Up Arrow 23">
            <a:extLst>
              <a:ext uri="{FF2B5EF4-FFF2-40B4-BE49-F238E27FC236}">
                <a16:creationId xmlns:a16="http://schemas.microsoft.com/office/drawing/2014/main" id="{D61E6BCF-90BE-AD85-5D90-7FFE10A8CC78}"/>
              </a:ext>
            </a:extLst>
          </p:cNvPr>
          <p:cNvSpPr/>
          <p:nvPr/>
        </p:nvSpPr>
        <p:spPr>
          <a:xfrm rot="10800000">
            <a:off x="6896089" y="1497272"/>
            <a:ext cx="1397900" cy="3732628"/>
          </a:xfrm>
          <a:prstGeom prst="upArrow">
            <a:avLst/>
          </a:prstGeom>
          <a:solidFill>
            <a:srgbClr val="49C7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a:extLst>
              <a:ext uri="{FF2B5EF4-FFF2-40B4-BE49-F238E27FC236}">
                <a16:creationId xmlns:a16="http://schemas.microsoft.com/office/drawing/2014/main" id="{D5616915-A011-D068-A363-5A1B0FDC4444}"/>
              </a:ext>
            </a:extLst>
          </p:cNvPr>
          <p:cNvGrpSpPr/>
          <p:nvPr/>
        </p:nvGrpSpPr>
        <p:grpSpPr>
          <a:xfrm>
            <a:off x="7312429" y="3925360"/>
            <a:ext cx="548640" cy="548640"/>
            <a:chOff x="1360237" y="3455125"/>
            <a:chExt cx="548640" cy="548640"/>
          </a:xfrm>
        </p:grpSpPr>
        <p:sp>
          <p:nvSpPr>
            <p:cNvPr id="30" name="Oval 29">
              <a:extLst>
                <a:ext uri="{FF2B5EF4-FFF2-40B4-BE49-F238E27FC236}">
                  <a16:creationId xmlns:a16="http://schemas.microsoft.com/office/drawing/2014/main" id="{F65A40EA-B28B-C17B-2BA1-43D08060EE13}"/>
                </a:ext>
              </a:extLst>
            </p:cNvPr>
            <p:cNvSpPr/>
            <p:nvPr/>
          </p:nvSpPr>
          <p:spPr>
            <a:xfrm>
              <a:off x="1360237" y="3455125"/>
              <a:ext cx="548640" cy="5486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995EA"/>
                </a:solidFill>
              </a:endParaRPr>
            </a:p>
          </p:txBody>
        </p:sp>
        <p:pic>
          <p:nvPicPr>
            <p:cNvPr id="60" name="Graphic 59" descr="Modern architecture with solid fill">
              <a:extLst>
                <a:ext uri="{FF2B5EF4-FFF2-40B4-BE49-F238E27FC236}">
                  <a16:creationId xmlns:a16="http://schemas.microsoft.com/office/drawing/2014/main" id="{009887C1-DF35-4F62-A6FF-5C1DE84B7EFD}"/>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419914" y="3510951"/>
              <a:ext cx="436987" cy="436987"/>
            </a:xfrm>
            <a:prstGeom prst="rect">
              <a:avLst/>
            </a:prstGeom>
          </p:spPr>
        </p:pic>
      </p:grpSp>
      <p:grpSp>
        <p:nvGrpSpPr>
          <p:cNvPr id="40" name="Group 39">
            <a:extLst>
              <a:ext uri="{FF2B5EF4-FFF2-40B4-BE49-F238E27FC236}">
                <a16:creationId xmlns:a16="http://schemas.microsoft.com/office/drawing/2014/main" id="{E7466268-8900-6510-D22F-BF3162477C6A}"/>
              </a:ext>
            </a:extLst>
          </p:cNvPr>
          <p:cNvGrpSpPr/>
          <p:nvPr/>
        </p:nvGrpSpPr>
        <p:grpSpPr>
          <a:xfrm>
            <a:off x="7312429" y="3050917"/>
            <a:ext cx="548640" cy="548640"/>
            <a:chOff x="1360237" y="2623133"/>
            <a:chExt cx="548640" cy="548640"/>
          </a:xfrm>
        </p:grpSpPr>
        <p:sp>
          <p:nvSpPr>
            <p:cNvPr id="29" name="Oval 28">
              <a:extLst>
                <a:ext uri="{FF2B5EF4-FFF2-40B4-BE49-F238E27FC236}">
                  <a16:creationId xmlns:a16="http://schemas.microsoft.com/office/drawing/2014/main" id="{A15708D4-62F3-681C-8A8D-FEC21DCA406E}"/>
                </a:ext>
              </a:extLst>
            </p:cNvPr>
            <p:cNvSpPr/>
            <p:nvPr/>
          </p:nvSpPr>
          <p:spPr>
            <a:xfrm>
              <a:off x="1360237" y="2623133"/>
              <a:ext cx="548640" cy="5486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995EA"/>
                </a:solidFill>
              </a:endParaRPr>
            </a:p>
          </p:txBody>
        </p:sp>
        <p:pic>
          <p:nvPicPr>
            <p:cNvPr id="61" name="Graphic 60" descr="Radioactive with solid fill">
              <a:extLst>
                <a:ext uri="{FF2B5EF4-FFF2-40B4-BE49-F238E27FC236}">
                  <a16:creationId xmlns:a16="http://schemas.microsoft.com/office/drawing/2014/main" id="{1F93B16F-09B1-59A1-4A08-8BE5ACE315ED}"/>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405957" y="2668853"/>
              <a:ext cx="457200" cy="457200"/>
            </a:xfrm>
            <a:prstGeom prst="rect">
              <a:avLst/>
            </a:prstGeom>
          </p:spPr>
        </p:pic>
      </p:grpSp>
      <p:grpSp>
        <p:nvGrpSpPr>
          <p:cNvPr id="39" name="Group 38">
            <a:extLst>
              <a:ext uri="{FF2B5EF4-FFF2-40B4-BE49-F238E27FC236}">
                <a16:creationId xmlns:a16="http://schemas.microsoft.com/office/drawing/2014/main" id="{0ECE108B-C2F7-C091-ADE2-E2A364E9A1D2}"/>
              </a:ext>
            </a:extLst>
          </p:cNvPr>
          <p:cNvGrpSpPr/>
          <p:nvPr/>
        </p:nvGrpSpPr>
        <p:grpSpPr>
          <a:xfrm>
            <a:off x="7312429" y="2176473"/>
            <a:ext cx="548640" cy="548640"/>
            <a:chOff x="1360237" y="1791141"/>
            <a:chExt cx="548640" cy="548640"/>
          </a:xfrm>
        </p:grpSpPr>
        <p:sp>
          <p:nvSpPr>
            <p:cNvPr id="27" name="Oval 26">
              <a:extLst>
                <a:ext uri="{FF2B5EF4-FFF2-40B4-BE49-F238E27FC236}">
                  <a16:creationId xmlns:a16="http://schemas.microsoft.com/office/drawing/2014/main" id="{FE26FE0A-23A0-553D-E9D8-78E086089BDD}"/>
                </a:ext>
              </a:extLst>
            </p:cNvPr>
            <p:cNvSpPr/>
            <p:nvPr/>
          </p:nvSpPr>
          <p:spPr>
            <a:xfrm>
              <a:off x="1360237" y="1791141"/>
              <a:ext cx="548640" cy="5486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995EA"/>
                </a:solidFill>
              </a:endParaRPr>
            </a:p>
          </p:txBody>
        </p:sp>
        <p:pic>
          <p:nvPicPr>
            <p:cNvPr id="62" name="Graphic 61" descr="Money with solid fill">
              <a:extLst>
                <a:ext uri="{FF2B5EF4-FFF2-40B4-BE49-F238E27FC236}">
                  <a16:creationId xmlns:a16="http://schemas.microsoft.com/office/drawing/2014/main" id="{E9D4A059-1D50-6D7D-9F3C-747F09801EF5}"/>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424538" y="1839289"/>
              <a:ext cx="407526" cy="407526"/>
            </a:xfrm>
            <a:prstGeom prst="rect">
              <a:avLst/>
            </a:prstGeom>
          </p:spPr>
        </p:pic>
      </p:grpSp>
      <p:sp>
        <p:nvSpPr>
          <p:cNvPr id="4" name="TextBox 3">
            <a:extLst>
              <a:ext uri="{FF2B5EF4-FFF2-40B4-BE49-F238E27FC236}">
                <a16:creationId xmlns:a16="http://schemas.microsoft.com/office/drawing/2014/main" id="{EC367D8B-6AF8-4AEB-4C10-40FB35F759DD}"/>
              </a:ext>
            </a:extLst>
          </p:cNvPr>
          <p:cNvSpPr txBox="1"/>
          <p:nvPr/>
        </p:nvSpPr>
        <p:spPr>
          <a:xfrm>
            <a:off x="2731656" y="2107731"/>
            <a:ext cx="3425998" cy="584775"/>
          </a:xfrm>
          <a:prstGeom prst="rect">
            <a:avLst/>
          </a:prstGeom>
          <a:noFill/>
        </p:spPr>
        <p:txBody>
          <a:bodyPr wrap="square" rtlCol="0">
            <a:spAutoFit/>
          </a:bodyPr>
          <a:lstStyle/>
          <a:p>
            <a:r>
              <a:rPr lang="en-US" sz="3200" dirty="0">
                <a:latin typeface="Gotham" panose="02000504050000020004" pitchFamily="2" charset="0"/>
                <a:ea typeface="Calibri" panose="020F0502020204030204" pitchFamily="34" charset="0"/>
                <a:cs typeface="Arial" panose="020B0604020202020204" pitchFamily="34" charset="0"/>
              </a:rPr>
              <a:t>E</a:t>
            </a:r>
            <a:r>
              <a:rPr lang="en-US" sz="3200" dirty="0">
                <a:effectLst/>
                <a:latin typeface="Gotham" panose="02000504050000020004" pitchFamily="2" charset="0"/>
                <a:ea typeface="Calibri" panose="020F0502020204030204" pitchFamily="34" charset="0"/>
                <a:cs typeface="Arial" panose="020B0604020202020204" pitchFamily="34" charset="0"/>
              </a:rPr>
              <a:t>fficiency</a:t>
            </a:r>
          </a:p>
        </p:txBody>
      </p:sp>
      <p:sp>
        <p:nvSpPr>
          <p:cNvPr id="8" name="TextBox 7">
            <a:extLst>
              <a:ext uri="{FF2B5EF4-FFF2-40B4-BE49-F238E27FC236}">
                <a16:creationId xmlns:a16="http://schemas.microsoft.com/office/drawing/2014/main" id="{90855357-A571-0FE7-5C29-BD45EB540D1B}"/>
              </a:ext>
            </a:extLst>
          </p:cNvPr>
          <p:cNvSpPr txBox="1"/>
          <p:nvPr/>
        </p:nvSpPr>
        <p:spPr>
          <a:xfrm>
            <a:off x="2748828" y="3847387"/>
            <a:ext cx="3425998" cy="1077218"/>
          </a:xfrm>
          <a:prstGeom prst="rect">
            <a:avLst/>
          </a:prstGeom>
          <a:noFill/>
        </p:spPr>
        <p:txBody>
          <a:bodyPr wrap="square" rtlCol="0">
            <a:spAutoFit/>
          </a:bodyPr>
          <a:lstStyle/>
          <a:p>
            <a:r>
              <a:rPr lang="en-US" sz="3200" dirty="0">
                <a:latin typeface="Gotham" panose="02000504050000020004" pitchFamily="2" charset="0"/>
                <a:ea typeface="Calibri" panose="020F0502020204030204" pitchFamily="34" charset="0"/>
                <a:cs typeface="Arial" panose="020B0604020202020204" pitchFamily="34" charset="0"/>
              </a:rPr>
              <a:t>E</a:t>
            </a:r>
            <a:r>
              <a:rPr lang="en-US" sz="3200" dirty="0">
                <a:effectLst/>
                <a:latin typeface="Gotham" panose="02000504050000020004" pitchFamily="2" charset="0"/>
                <a:ea typeface="Calibri" panose="020F0502020204030204" pitchFamily="34" charset="0"/>
                <a:cs typeface="Arial" panose="020B0604020202020204" pitchFamily="34" charset="0"/>
              </a:rPr>
              <a:t>nvironmental quality</a:t>
            </a:r>
          </a:p>
        </p:txBody>
      </p:sp>
      <p:sp>
        <p:nvSpPr>
          <p:cNvPr id="9" name="TextBox 8">
            <a:extLst>
              <a:ext uri="{FF2B5EF4-FFF2-40B4-BE49-F238E27FC236}">
                <a16:creationId xmlns:a16="http://schemas.microsoft.com/office/drawing/2014/main" id="{2EAD9A3D-E799-A82D-60E4-E33A17CDE2E0}"/>
              </a:ext>
            </a:extLst>
          </p:cNvPr>
          <p:cNvSpPr txBox="1"/>
          <p:nvPr/>
        </p:nvSpPr>
        <p:spPr>
          <a:xfrm>
            <a:off x="2710084" y="2960982"/>
            <a:ext cx="3832542" cy="584775"/>
          </a:xfrm>
          <a:prstGeom prst="rect">
            <a:avLst/>
          </a:prstGeom>
          <a:noFill/>
        </p:spPr>
        <p:txBody>
          <a:bodyPr wrap="square" rtlCol="0">
            <a:spAutoFit/>
          </a:bodyPr>
          <a:lstStyle/>
          <a:p>
            <a:r>
              <a:rPr lang="en-US" sz="3200" dirty="0">
                <a:latin typeface="Gotham" panose="02000504050000020004" pitchFamily="2" charset="0"/>
                <a:ea typeface="Calibri" panose="020F0502020204030204" pitchFamily="34" charset="0"/>
                <a:cs typeface="Arial" panose="020B0604020202020204" pitchFamily="34" charset="0"/>
              </a:rPr>
              <a:t>D</a:t>
            </a:r>
            <a:r>
              <a:rPr lang="en-US" sz="3200" dirty="0">
                <a:effectLst/>
                <a:latin typeface="Gotham" panose="02000504050000020004" pitchFamily="2" charset="0"/>
                <a:ea typeface="Calibri" panose="020F0502020204030204" pitchFamily="34" charset="0"/>
                <a:cs typeface="Arial" panose="020B0604020202020204" pitchFamily="34" charset="0"/>
              </a:rPr>
              <a:t>ocumentation</a:t>
            </a:r>
          </a:p>
        </p:txBody>
      </p:sp>
      <p:sp>
        <p:nvSpPr>
          <p:cNvPr id="26" name="Up Arrow 25">
            <a:extLst>
              <a:ext uri="{FF2B5EF4-FFF2-40B4-BE49-F238E27FC236}">
                <a16:creationId xmlns:a16="http://schemas.microsoft.com/office/drawing/2014/main" id="{7F350CB0-4D10-891F-C3F7-0D47E33948DE}"/>
              </a:ext>
            </a:extLst>
          </p:cNvPr>
          <p:cNvSpPr/>
          <p:nvPr/>
        </p:nvSpPr>
        <p:spPr>
          <a:xfrm>
            <a:off x="1318760" y="1421915"/>
            <a:ext cx="1397900" cy="3732628"/>
          </a:xfrm>
          <a:prstGeom prst="upArrow">
            <a:avLst/>
          </a:prstGeom>
          <a:solidFill>
            <a:srgbClr val="00AE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a:extLst>
              <a:ext uri="{FF2B5EF4-FFF2-40B4-BE49-F238E27FC236}">
                <a16:creationId xmlns:a16="http://schemas.microsoft.com/office/drawing/2014/main" id="{E6624740-6AD1-B2CA-D387-4C287BB30C3B}"/>
              </a:ext>
            </a:extLst>
          </p:cNvPr>
          <p:cNvGrpSpPr/>
          <p:nvPr/>
        </p:nvGrpSpPr>
        <p:grpSpPr>
          <a:xfrm>
            <a:off x="1743390" y="2176473"/>
            <a:ext cx="548640" cy="548640"/>
            <a:chOff x="6748550" y="1791141"/>
            <a:chExt cx="548640" cy="548640"/>
          </a:xfrm>
        </p:grpSpPr>
        <p:sp>
          <p:nvSpPr>
            <p:cNvPr id="32" name="Oval 31">
              <a:extLst>
                <a:ext uri="{FF2B5EF4-FFF2-40B4-BE49-F238E27FC236}">
                  <a16:creationId xmlns:a16="http://schemas.microsoft.com/office/drawing/2014/main" id="{46C0D3DC-7422-026A-E353-983CBF66B3CC}"/>
                </a:ext>
              </a:extLst>
            </p:cNvPr>
            <p:cNvSpPr/>
            <p:nvPr/>
          </p:nvSpPr>
          <p:spPr>
            <a:xfrm>
              <a:off x="6748550" y="1791141"/>
              <a:ext cx="548640" cy="5486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995EA"/>
                </a:solidFill>
              </a:endParaRPr>
            </a:p>
          </p:txBody>
        </p:sp>
        <p:pic>
          <p:nvPicPr>
            <p:cNvPr id="68" name="Graphic 67" descr="Clock with solid fill">
              <a:extLst>
                <a:ext uri="{FF2B5EF4-FFF2-40B4-BE49-F238E27FC236}">
                  <a16:creationId xmlns:a16="http://schemas.microsoft.com/office/drawing/2014/main" id="{1BB6D694-F9A5-3188-447F-24E6BF08260B}"/>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794270" y="1836861"/>
              <a:ext cx="457200" cy="457200"/>
            </a:xfrm>
            <a:prstGeom prst="rect">
              <a:avLst/>
            </a:prstGeom>
          </p:spPr>
        </p:pic>
      </p:grpSp>
      <p:grpSp>
        <p:nvGrpSpPr>
          <p:cNvPr id="43" name="Group 42">
            <a:extLst>
              <a:ext uri="{FF2B5EF4-FFF2-40B4-BE49-F238E27FC236}">
                <a16:creationId xmlns:a16="http://schemas.microsoft.com/office/drawing/2014/main" id="{D77AC082-F1BD-82BC-84EE-6575B3E9AD77}"/>
              </a:ext>
            </a:extLst>
          </p:cNvPr>
          <p:cNvGrpSpPr/>
          <p:nvPr/>
        </p:nvGrpSpPr>
        <p:grpSpPr>
          <a:xfrm>
            <a:off x="1737179" y="3050917"/>
            <a:ext cx="561063" cy="548640"/>
            <a:chOff x="6748549" y="2623133"/>
            <a:chExt cx="561063" cy="548640"/>
          </a:xfrm>
        </p:grpSpPr>
        <p:sp>
          <p:nvSpPr>
            <p:cNvPr id="33" name="Oval 32">
              <a:extLst>
                <a:ext uri="{FF2B5EF4-FFF2-40B4-BE49-F238E27FC236}">
                  <a16:creationId xmlns:a16="http://schemas.microsoft.com/office/drawing/2014/main" id="{F1FF7734-5773-ACBC-0528-50B22A2A975E}"/>
                </a:ext>
              </a:extLst>
            </p:cNvPr>
            <p:cNvSpPr/>
            <p:nvPr/>
          </p:nvSpPr>
          <p:spPr>
            <a:xfrm>
              <a:off x="6748549" y="2623133"/>
              <a:ext cx="561063" cy="5486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995EA"/>
                </a:solidFill>
              </a:endParaRPr>
            </a:p>
          </p:txBody>
        </p:sp>
        <p:pic>
          <p:nvPicPr>
            <p:cNvPr id="69" name="Graphic 68" descr="Checklist with solid fill">
              <a:extLst>
                <a:ext uri="{FF2B5EF4-FFF2-40B4-BE49-F238E27FC236}">
                  <a16:creationId xmlns:a16="http://schemas.microsoft.com/office/drawing/2014/main" id="{68D01F7B-2936-9FC3-053A-83349127FC75}"/>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6817129" y="2691713"/>
              <a:ext cx="420797" cy="411480"/>
            </a:xfrm>
            <a:prstGeom prst="rect">
              <a:avLst/>
            </a:prstGeom>
          </p:spPr>
        </p:pic>
      </p:grpSp>
      <p:grpSp>
        <p:nvGrpSpPr>
          <p:cNvPr id="44" name="Group 43">
            <a:extLst>
              <a:ext uri="{FF2B5EF4-FFF2-40B4-BE49-F238E27FC236}">
                <a16:creationId xmlns:a16="http://schemas.microsoft.com/office/drawing/2014/main" id="{25D133A7-88F3-3FDB-4A2D-8FE2CF4B7FDA}"/>
              </a:ext>
            </a:extLst>
          </p:cNvPr>
          <p:cNvGrpSpPr/>
          <p:nvPr/>
        </p:nvGrpSpPr>
        <p:grpSpPr>
          <a:xfrm>
            <a:off x="1743390" y="3925360"/>
            <a:ext cx="548640" cy="548640"/>
            <a:chOff x="6748550" y="3455125"/>
            <a:chExt cx="548640" cy="548640"/>
          </a:xfrm>
        </p:grpSpPr>
        <p:sp>
          <p:nvSpPr>
            <p:cNvPr id="34" name="Oval 33">
              <a:extLst>
                <a:ext uri="{FF2B5EF4-FFF2-40B4-BE49-F238E27FC236}">
                  <a16:creationId xmlns:a16="http://schemas.microsoft.com/office/drawing/2014/main" id="{CE879DA4-A6D1-D3F6-42B3-44E69FE5F0F0}"/>
                </a:ext>
              </a:extLst>
            </p:cNvPr>
            <p:cNvSpPr/>
            <p:nvPr/>
          </p:nvSpPr>
          <p:spPr>
            <a:xfrm>
              <a:off x="6748550" y="3455125"/>
              <a:ext cx="548640" cy="5486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995EA"/>
                </a:solidFill>
              </a:endParaRPr>
            </a:p>
          </p:txBody>
        </p:sp>
        <p:pic>
          <p:nvPicPr>
            <p:cNvPr id="70" name="Graphic 69" descr="Open hand with plant with solid fill">
              <a:extLst>
                <a:ext uri="{FF2B5EF4-FFF2-40B4-BE49-F238E27FC236}">
                  <a16:creationId xmlns:a16="http://schemas.microsoft.com/office/drawing/2014/main" id="{DC3A912F-31CA-0A18-59A6-AAFB1DCD4E36}"/>
                </a:ext>
              </a:extLst>
            </p:cNvPr>
            <p:cNvPicPr>
              <a:picLocks noChangeAspect="1"/>
            </p:cNvPicPr>
            <p:nvPr/>
          </p:nvPicPr>
          <p:blipFill>
            <a:blip r:embed="rId14">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6787258" y="3490738"/>
              <a:ext cx="457200" cy="457200"/>
            </a:xfrm>
            <a:prstGeom prst="rect">
              <a:avLst/>
            </a:prstGeom>
          </p:spPr>
        </p:pic>
      </p:grpSp>
      <p:grpSp>
        <p:nvGrpSpPr>
          <p:cNvPr id="38" name="Group 37">
            <a:extLst>
              <a:ext uri="{FF2B5EF4-FFF2-40B4-BE49-F238E27FC236}">
                <a16:creationId xmlns:a16="http://schemas.microsoft.com/office/drawing/2014/main" id="{4A4BEF8D-E0C6-C67E-1E28-85D85A7BB2EA}"/>
              </a:ext>
            </a:extLst>
          </p:cNvPr>
          <p:cNvGrpSpPr/>
          <p:nvPr/>
        </p:nvGrpSpPr>
        <p:grpSpPr>
          <a:xfrm>
            <a:off x="4110089" y="5821026"/>
            <a:ext cx="548640" cy="548640"/>
            <a:chOff x="3471263" y="5858604"/>
            <a:chExt cx="548640" cy="548640"/>
          </a:xfrm>
        </p:grpSpPr>
        <p:sp>
          <p:nvSpPr>
            <p:cNvPr id="36" name="Oval 35">
              <a:extLst>
                <a:ext uri="{FF2B5EF4-FFF2-40B4-BE49-F238E27FC236}">
                  <a16:creationId xmlns:a16="http://schemas.microsoft.com/office/drawing/2014/main" id="{5662FB57-1E20-C6C6-AD2D-7366250432D3}"/>
                </a:ext>
              </a:extLst>
            </p:cNvPr>
            <p:cNvSpPr/>
            <p:nvPr/>
          </p:nvSpPr>
          <p:spPr>
            <a:xfrm>
              <a:off x="3471263" y="5858604"/>
              <a:ext cx="548640" cy="5486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995EA"/>
                </a:solidFill>
              </a:endParaRPr>
            </a:p>
          </p:txBody>
        </p:sp>
        <p:pic>
          <p:nvPicPr>
            <p:cNvPr id="56" name="Graphic 55" descr="Shield Tick with solid fill">
              <a:extLst>
                <a:ext uri="{FF2B5EF4-FFF2-40B4-BE49-F238E27FC236}">
                  <a16:creationId xmlns:a16="http://schemas.microsoft.com/office/drawing/2014/main" id="{759AC462-0887-9C6A-F59C-B97CC75FF807}"/>
                </a:ext>
              </a:extLst>
            </p:cNvPr>
            <p:cNvPicPr>
              <a:picLocks noChangeAspect="1"/>
            </p:cNvPicPr>
            <p:nvPr/>
          </p:nvPicPr>
          <p:blipFill>
            <a:blip r:embed="rId16">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3516983" y="5904324"/>
              <a:ext cx="457200" cy="457200"/>
            </a:xfrm>
            <a:prstGeom prst="rect">
              <a:avLst/>
            </a:prstGeom>
          </p:spPr>
        </p:pic>
      </p:grpSp>
    </p:spTree>
    <p:extLst>
      <p:ext uri="{BB962C8B-B14F-4D97-AF65-F5344CB8AC3E}">
        <p14:creationId xmlns:p14="http://schemas.microsoft.com/office/powerpoint/2010/main" val="42864922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0C36931-50BC-BE90-8DD5-9834EB70BA5A}"/>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BA6AE710-9AA0-404D-81B7-4820BA454CBA}"/>
              </a:ext>
            </a:extLst>
          </p:cNvPr>
          <p:cNvSpPr txBox="1"/>
          <p:nvPr/>
        </p:nvSpPr>
        <p:spPr>
          <a:xfrm>
            <a:off x="2560320" y="4783197"/>
            <a:ext cx="9174480" cy="1569660"/>
          </a:xfrm>
          <a:prstGeom prst="rect">
            <a:avLst/>
          </a:prstGeom>
          <a:noFill/>
        </p:spPr>
        <p:txBody>
          <a:bodyPr wrap="square" rtlCol="0">
            <a:spAutoFit/>
          </a:bodyPr>
          <a:lstStyle/>
          <a:p>
            <a:pPr algn="ctr"/>
            <a:r>
              <a:rPr lang="en-US" sz="3200" b="1" dirty="0">
                <a:effectLst/>
                <a:latin typeface="Josephin Sans"/>
                <a:ea typeface="Calibri" panose="020F0502020204030204" pitchFamily="34" charset="0"/>
                <a:cs typeface="Arial" panose="020B0604020202020204" pitchFamily="34" charset="0"/>
              </a:rPr>
              <a:t>Low Salt, No Salt Minnesota</a:t>
            </a:r>
          </a:p>
          <a:p>
            <a:pPr algn="ctr"/>
            <a:r>
              <a:rPr lang="en-US" sz="3200" b="1" dirty="0">
                <a:latin typeface="Josephin Sans"/>
                <a:ea typeface="Calibri" panose="020F0502020204030204" pitchFamily="34" charset="0"/>
                <a:cs typeface="Arial" panose="020B0604020202020204" pitchFamily="34" charset="0"/>
              </a:rPr>
              <a:t>Video (4min 45 sec)</a:t>
            </a:r>
            <a:r>
              <a:rPr lang="en-US" sz="3200" b="1" dirty="0">
                <a:effectLst/>
                <a:latin typeface="Josephin Sans"/>
                <a:ea typeface="Calibri" panose="020F0502020204030204" pitchFamily="34" charset="0"/>
                <a:cs typeface="Arial" panose="020B0604020202020204" pitchFamily="34" charset="0"/>
              </a:rPr>
              <a:t> </a:t>
            </a:r>
            <a:r>
              <a:rPr lang="en-US" sz="3200" b="1" dirty="0">
                <a:solidFill>
                  <a:schemeClr val="bg1"/>
                </a:solidFill>
                <a:effectLst/>
                <a:latin typeface="Josephin Sans"/>
                <a:ea typeface="Calibri" panose="020F0502020204030204" pitchFamily="34" charset="0"/>
                <a:cs typeface="Arial" panose="020B0604020202020204" pitchFamily="34" charset="0"/>
                <a:hlinkClick r:id="rId4"/>
              </a:rPr>
              <a:t>https://www.youtube.com/watch?v=IN28xSzYv94</a:t>
            </a:r>
            <a:endParaRPr lang="en-US" dirty="0">
              <a:solidFill>
                <a:schemeClr val="bg1"/>
              </a:solidFill>
            </a:endParaRPr>
          </a:p>
        </p:txBody>
      </p:sp>
    </p:spTree>
    <p:extLst>
      <p:ext uri="{BB962C8B-B14F-4D97-AF65-F5344CB8AC3E}">
        <p14:creationId xmlns:p14="http://schemas.microsoft.com/office/powerpoint/2010/main" val="25760221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bg>
      <p:bgPr>
        <a:blipFill dpi="0" rotWithShape="1">
          <a:blip r:embed="rId3">
            <a:alphaModFix amt="40000"/>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A055331-9A4F-8BCC-45AB-35F1BEC8BFCE}"/>
              </a:ext>
            </a:extLst>
          </p:cNvPr>
          <p:cNvSpPr txBox="1"/>
          <p:nvPr/>
        </p:nvSpPr>
        <p:spPr>
          <a:xfrm>
            <a:off x="2933700" y="876080"/>
            <a:ext cx="6184556" cy="1323439"/>
          </a:xfrm>
          <a:prstGeom prst="rect">
            <a:avLst/>
          </a:prstGeom>
          <a:noFill/>
        </p:spPr>
        <p:txBody>
          <a:bodyPr wrap="square">
            <a:spAutoFit/>
          </a:bodyPr>
          <a:lstStyle/>
          <a:p>
            <a:pPr algn="ctr"/>
            <a:r>
              <a:rPr lang="en-US" sz="4000" b="1" dirty="0">
                <a:solidFill>
                  <a:srgbClr val="002060"/>
                </a:solidFill>
                <a:latin typeface="Josephin Sans"/>
              </a:rPr>
              <a:t>Harmful effects of winter maintenance salt</a:t>
            </a:r>
          </a:p>
        </p:txBody>
      </p:sp>
      <p:sp>
        <p:nvSpPr>
          <p:cNvPr id="3" name="TextBox 2">
            <a:extLst>
              <a:ext uri="{FF2B5EF4-FFF2-40B4-BE49-F238E27FC236}">
                <a16:creationId xmlns:a16="http://schemas.microsoft.com/office/drawing/2014/main" id="{8030884B-8A68-7C45-5F51-77BEB4F1F6F9}"/>
              </a:ext>
            </a:extLst>
          </p:cNvPr>
          <p:cNvSpPr txBox="1"/>
          <p:nvPr/>
        </p:nvSpPr>
        <p:spPr>
          <a:xfrm>
            <a:off x="2360140" y="2442490"/>
            <a:ext cx="7784757" cy="3539430"/>
          </a:xfrm>
          <a:prstGeom prst="rect">
            <a:avLst/>
          </a:prstGeom>
          <a:noFill/>
        </p:spPr>
        <p:txBody>
          <a:bodyPr wrap="square">
            <a:spAutoFit/>
          </a:bodyPr>
          <a:lstStyle/>
          <a:p>
            <a:pPr marL="342900" indent="-342900">
              <a:buFont typeface="Wingdings" panose="05000000000000000000" pitchFamily="2" charset="2"/>
              <a:buChar char="v"/>
            </a:pPr>
            <a:r>
              <a:rPr lang="en-US" sz="2800" b="1" dirty="0">
                <a:solidFill>
                  <a:srgbClr val="002060"/>
                </a:solidFill>
                <a:latin typeface="Josephin Sans"/>
                <a:cs typeface="Arial" panose="020B0604020202020204" pitchFamily="34" charset="0"/>
              </a:rPr>
              <a:t> Salt pollutes natural water sources, like lakes</a:t>
            </a:r>
            <a:br>
              <a:rPr lang="en-US" sz="2800" b="1" dirty="0">
                <a:solidFill>
                  <a:srgbClr val="002060"/>
                </a:solidFill>
                <a:latin typeface="Josephin Sans"/>
                <a:cs typeface="Arial" panose="020B0604020202020204" pitchFamily="34" charset="0"/>
              </a:rPr>
            </a:br>
            <a:r>
              <a:rPr lang="en-US" sz="2800" b="1" dirty="0">
                <a:solidFill>
                  <a:srgbClr val="002060"/>
                </a:solidFill>
                <a:latin typeface="Josephin Sans"/>
                <a:cs typeface="Arial" panose="020B0604020202020204" pitchFamily="34" charset="0"/>
              </a:rPr>
              <a:t> and streams, and drinking water</a:t>
            </a:r>
          </a:p>
          <a:p>
            <a:pPr marL="342900" indent="-342900">
              <a:buFont typeface="Wingdings" panose="05000000000000000000" pitchFamily="2" charset="2"/>
              <a:buChar char="v"/>
            </a:pPr>
            <a:endParaRPr lang="en-US" sz="2800" b="1" dirty="0">
              <a:solidFill>
                <a:srgbClr val="002060"/>
              </a:solidFill>
              <a:latin typeface="Josephin Sans"/>
              <a:cs typeface="Arial" panose="020B0604020202020204" pitchFamily="34" charset="0"/>
            </a:endParaRPr>
          </a:p>
          <a:p>
            <a:pPr marL="342900" indent="-342900">
              <a:buFont typeface="Wingdings" panose="05000000000000000000" pitchFamily="2" charset="2"/>
              <a:buChar char="v"/>
            </a:pPr>
            <a:r>
              <a:rPr lang="en-US" sz="2800" b="1" dirty="0">
                <a:solidFill>
                  <a:srgbClr val="002060"/>
                </a:solidFill>
                <a:latin typeface="Josephin Sans"/>
                <a:cs typeface="Arial" panose="020B0604020202020204" pitchFamily="34" charset="0"/>
              </a:rPr>
              <a:t> Salt harms lawns and landscaping, concrete and</a:t>
            </a:r>
            <a:br>
              <a:rPr lang="en-US" sz="2800" b="1" dirty="0">
                <a:solidFill>
                  <a:srgbClr val="002060"/>
                </a:solidFill>
                <a:latin typeface="Josephin Sans"/>
                <a:cs typeface="Arial" panose="020B0604020202020204" pitchFamily="34" charset="0"/>
              </a:rPr>
            </a:br>
            <a:r>
              <a:rPr lang="en-US" sz="2800" b="1" dirty="0">
                <a:solidFill>
                  <a:srgbClr val="002060"/>
                </a:solidFill>
                <a:latin typeface="Josephin Sans"/>
                <a:cs typeface="Arial" panose="020B0604020202020204" pitchFamily="34" charset="0"/>
              </a:rPr>
              <a:t> asphalt, carpets and floors, vehicles, shoes, and</a:t>
            </a:r>
            <a:br>
              <a:rPr lang="en-US" sz="2800" b="1" dirty="0">
                <a:solidFill>
                  <a:srgbClr val="002060"/>
                </a:solidFill>
                <a:latin typeface="Josephin Sans"/>
                <a:cs typeface="Arial" panose="020B0604020202020204" pitchFamily="34" charset="0"/>
              </a:rPr>
            </a:br>
            <a:r>
              <a:rPr lang="en-US" sz="2800" b="1" dirty="0">
                <a:solidFill>
                  <a:srgbClr val="002060"/>
                </a:solidFill>
                <a:latin typeface="Josephin Sans"/>
                <a:cs typeface="Arial" panose="020B0604020202020204" pitchFamily="34" charset="0"/>
              </a:rPr>
              <a:t> pets</a:t>
            </a:r>
          </a:p>
          <a:p>
            <a:pPr marL="342900" indent="-342900">
              <a:buFont typeface="Wingdings" panose="05000000000000000000" pitchFamily="2" charset="2"/>
              <a:buChar char="v"/>
            </a:pPr>
            <a:endParaRPr lang="en-US" sz="2800" b="1" dirty="0">
              <a:solidFill>
                <a:srgbClr val="002060"/>
              </a:solidFill>
              <a:latin typeface="Josephin Sans"/>
              <a:cs typeface="Arial" panose="020B0604020202020204" pitchFamily="34" charset="0"/>
            </a:endParaRPr>
          </a:p>
          <a:p>
            <a:pPr marL="342900" indent="-342900">
              <a:buFont typeface="Wingdings" panose="05000000000000000000" pitchFamily="2" charset="2"/>
              <a:buChar char="v"/>
            </a:pPr>
            <a:r>
              <a:rPr lang="en-US" sz="2800" b="1" dirty="0">
                <a:solidFill>
                  <a:srgbClr val="002060"/>
                </a:solidFill>
                <a:latin typeface="Josephin Sans"/>
                <a:cs typeface="Arial" panose="020B0604020202020204" pitchFamily="34" charset="0"/>
              </a:rPr>
              <a:t> Salt is expensive in terms of materials and labor</a:t>
            </a:r>
          </a:p>
        </p:txBody>
      </p:sp>
    </p:spTree>
    <p:extLst>
      <p:ext uri="{BB962C8B-B14F-4D97-AF65-F5344CB8AC3E}">
        <p14:creationId xmlns:p14="http://schemas.microsoft.com/office/powerpoint/2010/main" val="38185220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72919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bg>
      <p:bgPr>
        <a:blipFill dpi="0" rotWithShape="1">
          <a:blip r:embed="rId3">
            <a:alphaModFix amt="39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26958-B165-C41C-28D9-9180A387AC0D}"/>
              </a:ext>
            </a:extLst>
          </p:cNvPr>
          <p:cNvSpPr>
            <a:spLocks noGrp="1"/>
          </p:cNvSpPr>
          <p:nvPr>
            <p:ph type="title"/>
          </p:nvPr>
        </p:nvSpPr>
        <p:spPr>
          <a:xfrm>
            <a:off x="838200" y="365125"/>
            <a:ext cx="10515600" cy="1377177"/>
          </a:xfrm>
        </p:spPr>
        <p:txBody>
          <a:bodyPr>
            <a:normAutofit/>
          </a:bodyPr>
          <a:lstStyle/>
          <a:p>
            <a:pPr marL="0" indent="0" algn="ctr">
              <a:buNone/>
            </a:pPr>
            <a:r>
              <a:rPr lang="en-US" sz="4800" b="1" dirty="0">
                <a:solidFill>
                  <a:srgbClr val="002060"/>
                </a:solidFill>
                <a:latin typeface="Josephin Sans"/>
              </a:rPr>
              <a:t>Good News!</a:t>
            </a:r>
            <a:endParaRPr lang="en-US" sz="4800" dirty="0">
              <a:latin typeface="Josephin Sans"/>
            </a:endParaRPr>
          </a:p>
        </p:txBody>
      </p:sp>
      <p:sp>
        <p:nvSpPr>
          <p:cNvPr id="5" name="Content Placeholder 4">
            <a:extLst>
              <a:ext uri="{FF2B5EF4-FFF2-40B4-BE49-F238E27FC236}">
                <a16:creationId xmlns:a16="http://schemas.microsoft.com/office/drawing/2014/main" id="{0DC82D44-2E66-1E3E-975E-F48F93253C83}"/>
              </a:ext>
            </a:extLst>
          </p:cNvPr>
          <p:cNvSpPr>
            <a:spLocks noGrp="1"/>
          </p:cNvSpPr>
          <p:nvPr>
            <p:ph idx="1"/>
          </p:nvPr>
        </p:nvSpPr>
        <p:spPr>
          <a:xfrm>
            <a:off x="1085335" y="3429000"/>
            <a:ext cx="10515600" cy="908222"/>
          </a:xfrm>
        </p:spPr>
        <p:txBody>
          <a:bodyPr>
            <a:normAutofit fontScale="85000" lnSpcReduction="10000"/>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2060"/>
                </a:solidFill>
                <a:effectLst/>
                <a:uLnTx/>
                <a:uFillTx/>
                <a:latin typeface="Josephin Sans"/>
                <a:ea typeface="Calibri" panose="020F0502020204030204" pitchFamily="34" charset="0"/>
                <a:cs typeface="Arial" panose="020B0604020202020204" pitchFamily="34" charset="0"/>
              </a:rPr>
              <a:t>Free or low-cost help with best practices is available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2060"/>
                </a:solidFill>
                <a:effectLst/>
                <a:uLnTx/>
                <a:uFillTx/>
                <a:latin typeface="Josephin Sans"/>
                <a:ea typeface="Calibri" panose="020F0502020204030204" pitchFamily="34" charset="0"/>
                <a:cs typeface="Arial" panose="020B0604020202020204" pitchFamily="34" charset="0"/>
              </a:rPr>
              <a:t>from your city, watershed district, and the Minnesota Pollution Control Agency.</a:t>
            </a:r>
            <a:endParaRPr lang="en-US" dirty="0">
              <a:latin typeface="Josephin Sans"/>
            </a:endParaRPr>
          </a:p>
        </p:txBody>
      </p:sp>
      <p:sp>
        <p:nvSpPr>
          <p:cNvPr id="9" name="TextBox 8">
            <a:extLst>
              <a:ext uri="{FF2B5EF4-FFF2-40B4-BE49-F238E27FC236}">
                <a16:creationId xmlns:a16="http://schemas.microsoft.com/office/drawing/2014/main" id="{2A4A0C06-C6AD-789A-6602-F85DEB3828DA}"/>
              </a:ext>
            </a:extLst>
          </p:cNvPr>
          <p:cNvSpPr txBox="1"/>
          <p:nvPr/>
        </p:nvSpPr>
        <p:spPr>
          <a:xfrm>
            <a:off x="2634564" y="1459230"/>
            <a:ext cx="7417142" cy="2154436"/>
          </a:xfrm>
          <a:prstGeom prst="rect">
            <a:avLst/>
          </a:prstGeom>
          <a:noFill/>
        </p:spPr>
        <p:txBody>
          <a:bodyPr wrap="square">
            <a:spAutoFit/>
          </a:bodyPr>
          <a:lstStyle/>
          <a:p>
            <a:pPr algn="ctr"/>
            <a:r>
              <a:rPr lang="en-US" sz="3200" b="1" dirty="0">
                <a:solidFill>
                  <a:srgbClr val="002060"/>
                </a:solidFill>
                <a:effectLst/>
                <a:latin typeface="Josephin Sans"/>
                <a:ea typeface="Calibri" panose="020F0502020204030204" pitchFamily="34" charset="0"/>
                <a:cs typeface="Times New Roman" panose="02020603050405020304" pitchFamily="18" charset="0"/>
              </a:rPr>
              <a:t>Salt reduction best practices </a:t>
            </a:r>
            <a:br>
              <a:rPr lang="en-US" sz="3200" b="1" dirty="0">
                <a:solidFill>
                  <a:srgbClr val="002060"/>
                </a:solidFill>
                <a:effectLst/>
                <a:latin typeface="Josephin Sans"/>
                <a:ea typeface="Calibri" panose="020F0502020204030204" pitchFamily="34" charset="0"/>
                <a:cs typeface="Times New Roman" panose="02020603050405020304" pitchFamily="18" charset="0"/>
              </a:rPr>
            </a:br>
            <a:r>
              <a:rPr lang="en-US" sz="3200" b="1" dirty="0">
                <a:solidFill>
                  <a:srgbClr val="002060"/>
                </a:solidFill>
                <a:effectLst/>
                <a:latin typeface="Josephin Sans"/>
                <a:ea typeface="Calibri" panose="020F0502020204030204" pitchFamily="34" charset="0"/>
                <a:cs typeface="Times New Roman" panose="02020603050405020304" pitchFamily="18" charset="0"/>
              </a:rPr>
              <a:t>are well-established in Minnesota </a:t>
            </a:r>
            <a:br>
              <a:rPr lang="en-US" sz="3200" b="1" dirty="0">
                <a:solidFill>
                  <a:srgbClr val="002060"/>
                </a:solidFill>
                <a:effectLst/>
                <a:latin typeface="Josephin Sans"/>
                <a:ea typeface="Calibri" panose="020F0502020204030204" pitchFamily="34" charset="0"/>
                <a:cs typeface="Times New Roman" panose="02020603050405020304" pitchFamily="18" charset="0"/>
              </a:rPr>
            </a:br>
            <a:r>
              <a:rPr lang="en-US" sz="3200" b="1" dirty="0">
                <a:solidFill>
                  <a:srgbClr val="002060"/>
                </a:solidFill>
                <a:effectLst/>
                <a:latin typeface="Josephin Sans"/>
                <a:ea typeface="Calibri" panose="020F0502020204030204" pitchFamily="34" charset="0"/>
                <a:cs typeface="Times New Roman" panose="02020603050405020304" pitchFamily="18" charset="0"/>
              </a:rPr>
              <a:t>and do not compromise safety.</a:t>
            </a:r>
            <a:br>
              <a:rPr lang="en-US" sz="3200" b="1" dirty="0">
                <a:solidFill>
                  <a:srgbClr val="002060"/>
                </a:solidFill>
                <a:effectLst/>
                <a:latin typeface="Josephin Sans"/>
                <a:ea typeface="Calibri" panose="020F0502020204030204" pitchFamily="34" charset="0"/>
                <a:cs typeface="Times New Roman" panose="02020603050405020304" pitchFamily="18" charset="0"/>
              </a:rPr>
            </a:br>
            <a:br>
              <a:rPr lang="en-US" sz="2000" dirty="0">
                <a:latin typeface="Arial Black" panose="020B0A04020102020204" pitchFamily="34" charset="0"/>
              </a:rPr>
            </a:br>
            <a:endParaRPr lang="en-US" dirty="0"/>
          </a:p>
        </p:txBody>
      </p:sp>
    </p:spTree>
    <p:extLst>
      <p:ext uri="{BB962C8B-B14F-4D97-AF65-F5344CB8AC3E}">
        <p14:creationId xmlns:p14="http://schemas.microsoft.com/office/powerpoint/2010/main" val="19331366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4731</TotalTime>
  <Words>3176</Words>
  <Application>Microsoft Macintosh PowerPoint</Application>
  <PresentationFormat>Widescreen</PresentationFormat>
  <Paragraphs>254</Paragraphs>
  <Slides>36</Slides>
  <Notes>27</Notes>
  <HiddenSlides>5</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36</vt:i4>
      </vt:variant>
    </vt:vector>
  </HeadingPairs>
  <TitlesOfParts>
    <vt:vector size="46" baseType="lpstr">
      <vt:lpstr>Arial</vt:lpstr>
      <vt:lpstr>Arial Black</vt:lpstr>
      <vt:lpstr>Calibri</vt:lpstr>
      <vt:lpstr>Calibri Light</vt:lpstr>
      <vt:lpstr>Gotham</vt:lpstr>
      <vt:lpstr>GOTHAM-BOOK</vt:lpstr>
      <vt:lpstr>Josephin Sans</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Good News!</vt:lpstr>
      <vt:lpstr>PowerPoint Presentation</vt:lpstr>
      <vt:lpstr>PowerPoint Presentation</vt:lpstr>
      <vt:lpstr>PowerPoint Presentation</vt:lpstr>
      <vt:lpstr>Be Smart about Salt Use: </vt:lpstr>
      <vt:lpstr>Shovel</vt:lpstr>
      <vt:lpstr>Select</vt:lpstr>
      <vt:lpstr>Buyer Beware</vt:lpstr>
      <vt:lpstr>Scatter</vt:lpstr>
      <vt:lpstr>Sweep </vt:lpstr>
      <vt:lpstr>PowerPoint Presentation</vt:lpstr>
      <vt:lpstr>PowerPoint Presentation</vt:lpstr>
      <vt:lpstr>Additional best practices</vt:lpstr>
      <vt:lpstr>Write, implement, and communicate your winter maintenance plan</vt:lpstr>
      <vt:lpstr>Prepare for winter</vt:lpstr>
      <vt:lpstr>What areas of your buildings and grounds  require winter maintenance activities?</vt:lpstr>
      <vt:lpstr>What types of winter-related injuries,  if any, do you have?</vt:lpstr>
      <vt:lpstr>  What natural resources,  landscaping features,  and other amenities  are at your site? </vt:lpstr>
      <vt:lpstr>A word about liability</vt:lpstr>
      <vt:lpstr>PowerPoint Presentation</vt:lpstr>
      <vt:lpstr>PowerPoint Presentation</vt:lpstr>
      <vt:lpstr>Stay safe while using less salt.</vt:lpstr>
      <vt:lpstr>Save money by using less salt.</vt:lpstr>
      <vt:lpstr>Preserve Minnesota’s lakes and rivers by using less salt.</vt:lpstr>
      <vt:lpstr>PowerPoint Presentation</vt:lpstr>
      <vt:lpstr>PowerPoint Presentation</vt:lpstr>
      <vt:lpstr>Clearing a path to safety, savings, and sustainability.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Mary Pat Mcneil</dc:creator>
  <cp:lastModifiedBy>Liz Forbes</cp:lastModifiedBy>
  <cp:revision>98</cp:revision>
  <dcterms:created xsi:type="dcterms:W3CDTF">2022-08-10T23:16:39Z</dcterms:created>
  <dcterms:modified xsi:type="dcterms:W3CDTF">2022-12-28T17:03:43Z</dcterms:modified>
</cp:coreProperties>
</file>